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0"/>
  </p:notesMasterIdLst>
  <p:sldIdLst>
    <p:sldId id="256" r:id="rId5"/>
    <p:sldId id="266" r:id="rId6"/>
    <p:sldId id="2147480527" r:id="rId7"/>
    <p:sldId id="263" r:id="rId8"/>
    <p:sldId id="2147480528" r:id="rId9"/>
    <p:sldId id="2147480529" r:id="rId10"/>
    <p:sldId id="2147480530" r:id="rId11"/>
    <p:sldId id="2147480531" r:id="rId12"/>
    <p:sldId id="2147480532" r:id="rId13"/>
    <p:sldId id="272" r:id="rId14"/>
    <p:sldId id="2147480533" r:id="rId15"/>
    <p:sldId id="265" r:id="rId16"/>
    <p:sldId id="2147480534" r:id="rId17"/>
    <p:sldId id="270" r:id="rId18"/>
    <p:sldId id="2147480535" r:id="rId19"/>
    <p:sldId id="2147480536" r:id="rId20"/>
    <p:sldId id="2147480537" r:id="rId21"/>
    <p:sldId id="2147480538" r:id="rId22"/>
    <p:sldId id="2147480539" r:id="rId23"/>
    <p:sldId id="2147480540" r:id="rId24"/>
    <p:sldId id="2147480541" r:id="rId25"/>
    <p:sldId id="273" r:id="rId26"/>
    <p:sldId id="2147480542" r:id="rId27"/>
    <p:sldId id="2147480543" r:id="rId28"/>
    <p:sldId id="2147480544" r:id="rId2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6BC21"/>
    <a:srgbClr val="003A5D"/>
    <a:srgbClr val="1F3500"/>
    <a:srgbClr val="90FFFF"/>
    <a:srgbClr val="001B26"/>
    <a:srgbClr val="BBFF00"/>
    <a:srgbClr val="0018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3" dt="2026-09-25T18:01:19.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15" autoAdjust="0"/>
  </p:normalViewPr>
  <p:slideViewPr>
    <p:cSldViewPr snapToGrid="0">
      <p:cViewPr varScale="1">
        <p:scale>
          <a:sx n="101" d="100"/>
          <a:sy n="101" d="100"/>
        </p:scale>
        <p:origin x="87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 Butler" userId="S::ibutler@nibs.org::e18c1a18-a1d3-462b-81d1-e796847adea8" providerId="AD" clId="Web-{00000000-0000-0000-0000-000000000000}"/>
    <pc:docChg chg="modSld">
      <pc:chgData name="Isabel Butler" userId="S::ibutler@nibs.org::e18c1a18-a1d3-462b-81d1-e796847adea8" providerId="AD" clId="Web-{00000000-0000-0000-0000-000000000000}" dt="2026-09-25T18:01:19.854" v="72" actId="20577"/>
      <pc:docMkLst>
        <pc:docMk/>
      </pc:docMkLst>
      <pc:sldChg chg="modSp">
        <pc:chgData name="Isabel Butler" userId="S::ibutler@nibs.org::e18c1a18-a1d3-462b-81d1-e796847adea8" providerId="AD" clId="Web-{00000000-0000-0000-0000-000000000000}" dt="2026-09-25T18:01:19.854" v="72" actId="20577"/>
        <pc:sldMkLst>
          <pc:docMk/>
          <pc:sldMk cId="1988210372" sldId="263"/>
        </pc:sldMkLst>
        <pc:spChg chg="mod">
          <ac:chgData name="Isabel Butler" userId="S::ibutler@nibs.org::e18c1a18-a1d3-462b-81d1-e796847adea8" providerId="AD" clId="Web-{00000000-0000-0000-0000-000000000000}" dt="2026-09-25T18:01:19.854" v="72" actId="20577"/>
          <ac:spMkLst>
            <pc:docMk/>
            <pc:sldMk cId="1988210372" sldId="263"/>
            <ac:spMk id="3" creationId="{9E027F3C-C2B8-42A6-9077-56A729437E57}"/>
          </ac:spMkLst>
        </pc:spChg>
      </pc:sldChg>
      <pc:sldChg chg="addSp modSp">
        <pc:chgData name="Isabel Butler" userId="S::ibutler@nibs.org::e18c1a18-a1d3-462b-81d1-e796847adea8" providerId="AD" clId="Web-{00000000-0000-0000-0000-000000000000}" dt="2026-09-25T17:49:47.587" v="19" actId="1076"/>
        <pc:sldMkLst>
          <pc:docMk/>
          <pc:sldMk cId="1736641545" sldId="272"/>
        </pc:sldMkLst>
        <pc:spChg chg="mod">
          <ac:chgData name="Isabel Butler" userId="S::ibutler@nibs.org::e18c1a18-a1d3-462b-81d1-e796847adea8" providerId="AD" clId="Web-{00000000-0000-0000-0000-000000000000}" dt="2026-09-25T17:48:51.552" v="11" actId="20577"/>
          <ac:spMkLst>
            <pc:docMk/>
            <pc:sldMk cId="1736641545" sldId="272"/>
            <ac:spMk id="19" creationId="{00000000-0000-0000-0000-000000000000}"/>
          </ac:spMkLst>
        </pc:spChg>
        <pc:spChg chg="mod">
          <ac:chgData name="Isabel Butler" userId="S::ibutler@nibs.org::e18c1a18-a1d3-462b-81d1-e796847adea8" providerId="AD" clId="Web-{00000000-0000-0000-0000-000000000000}" dt="2026-09-25T17:49:19.929" v="13" actId="20577"/>
          <ac:spMkLst>
            <pc:docMk/>
            <pc:sldMk cId="1736641545" sldId="272"/>
            <ac:spMk id="22" creationId="{00000000-0000-0000-0000-000000000000}"/>
          </ac:spMkLst>
        </pc:spChg>
        <pc:picChg chg="add mod modCrop">
          <ac:chgData name="Isabel Butler" userId="S::ibutler@nibs.org::e18c1a18-a1d3-462b-81d1-e796847adea8" providerId="AD" clId="Web-{00000000-0000-0000-0000-000000000000}" dt="2026-09-25T17:48:31.332" v="8" actId="1076"/>
          <ac:picMkLst>
            <pc:docMk/>
            <pc:sldMk cId="1736641545" sldId="272"/>
            <ac:picMk id="3" creationId="{3437FFE9-24CA-DA12-7A1B-FBC580AF85F8}"/>
          </ac:picMkLst>
        </pc:picChg>
        <pc:picChg chg="add mod modCrop">
          <ac:chgData name="Isabel Butler" userId="S::ibutler@nibs.org::e18c1a18-a1d3-462b-81d1-e796847adea8" providerId="AD" clId="Web-{00000000-0000-0000-0000-000000000000}" dt="2026-09-25T17:49:47.587" v="19" actId="1076"/>
          <ac:picMkLst>
            <pc:docMk/>
            <pc:sldMk cId="1736641545" sldId="272"/>
            <ac:picMk id="4" creationId="{A763128A-56A8-703C-7E88-64095FA2D692}"/>
          </ac:picMkLst>
        </pc:picChg>
      </pc:sldChg>
      <pc:sldChg chg="addSp modSp">
        <pc:chgData name="Isabel Butler" userId="S::ibutler@nibs.org::e18c1a18-a1d3-462b-81d1-e796847adea8" providerId="AD" clId="Web-{00000000-0000-0000-0000-000000000000}" dt="2026-09-25T17:50:23.105" v="24" actId="1076"/>
        <pc:sldMkLst>
          <pc:docMk/>
          <pc:sldMk cId="1702506225" sldId="2147480530"/>
        </pc:sldMkLst>
        <pc:picChg chg="add mod modCrop">
          <ac:chgData name="Isabel Butler" userId="S::ibutler@nibs.org::e18c1a18-a1d3-462b-81d1-e796847adea8" providerId="AD" clId="Web-{00000000-0000-0000-0000-000000000000}" dt="2026-09-25T17:50:23.105" v="24" actId="1076"/>
          <ac:picMkLst>
            <pc:docMk/>
            <pc:sldMk cId="1702506225" sldId="2147480530"/>
            <ac:picMk id="2" creationId="{B9B489F2-45A6-63CA-BE3F-DD3D65CC8393}"/>
          </ac:picMkLst>
        </pc:picChg>
      </pc:sldChg>
      <pc:sldChg chg="addSp">
        <pc:chgData name="Isabel Butler" userId="S::ibutler@nibs.org::e18c1a18-a1d3-462b-81d1-e796847adea8" providerId="AD" clId="Web-{00000000-0000-0000-0000-000000000000}" dt="2026-09-25T17:55:13.078" v="54"/>
        <pc:sldMkLst>
          <pc:docMk/>
          <pc:sldMk cId="1702506225" sldId="2147480532"/>
        </pc:sldMkLst>
        <pc:spChg chg="add">
          <ac:chgData name="Isabel Butler" userId="S::ibutler@nibs.org::e18c1a18-a1d3-462b-81d1-e796847adea8" providerId="AD" clId="Web-{00000000-0000-0000-0000-000000000000}" dt="2026-09-25T17:55:13.078" v="54"/>
          <ac:spMkLst>
            <pc:docMk/>
            <pc:sldMk cId="1702506225" sldId="2147480532"/>
            <ac:spMk id="3" creationId="{90EEF041-DF87-B376-9E31-F1A90C802915}"/>
          </ac:spMkLst>
        </pc:spChg>
        <pc:picChg chg="add">
          <ac:chgData name="Isabel Butler" userId="S::ibutler@nibs.org::e18c1a18-a1d3-462b-81d1-e796847adea8" providerId="AD" clId="Web-{00000000-0000-0000-0000-000000000000}" dt="2026-09-25T17:55:13.078" v="54"/>
          <ac:picMkLst>
            <pc:docMk/>
            <pc:sldMk cId="1702506225" sldId="2147480532"/>
            <ac:picMk id="2" creationId="{EAEC0B09-6205-4C71-ED0E-7F37D94DB09C}"/>
          </ac:picMkLst>
        </pc:picChg>
      </pc:sldChg>
      <pc:sldChg chg="addSp">
        <pc:chgData name="Isabel Butler" userId="S::ibutler@nibs.org::e18c1a18-a1d3-462b-81d1-e796847adea8" providerId="AD" clId="Web-{00000000-0000-0000-0000-000000000000}" dt="2026-09-25T17:52:14.895" v="28"/>
        <pc:sldMkLst>
          <pc:docMk/>
          <pc:sldMk cId="1736641545" sldId="2147480533"/>
        </pc:sldMkLst>
        <pc:spChg chg="add">
          <ac:chgData name="Isabel Butler" userId="S::ibutler@nibs.org::e18c1a18-a1d3-462b-81d1-e796847adea8" providerId="AD" clId="Web-{00000000-0000-0000-0000-000000000000}" dt="2026-09-25T17:52:14.895" v="28"/>
          <ac:spMkLst>
            <pc:docMk/>
            <pc:sldMk cId="1736641545" sldId="2147480533"/>
            <ac:spMk id="3" creationId="{9F55852F-D0EC-DE0F-CC10-C6D8D1587251}"/>
          </ac:spMkLst>
        </pc:spChg>
      </pc:sldChg>
      <pc:sldChg chg="modSp">
        <pc:chgData name="Isabel Butler" userId="S::ibutler@nibs.org::e18c1a18-a1d3-462b-81d1-e796847adea8" providerId="AD" clId="Web-{00000000-0000-0000-0000-000000000000}" dt="2026-09-25T17:58:40.327" v="56" actId="20577"/>
        <pc:sldMkLst>
          <pc:docMk/>
          <pc:sldMk cId="1988210372" sldId="2147480534"/>
        </pc:sldMkLst>
        <pc:spChg chg="mod">
          <ac:chgData name="Isabel Butler" userId="S::ibutler@nibs.org::e18c1a18-a1d3-462b-81d1-e796847adea8" providerId="AD" clId="Web-{00000000-0000-0000-0000-000000000000}" dt="2026-09-25T17:58:40.327" v="56" actId="20577"/>
          <ac:spMkLst>
            <pc:docMk/>
            <pc:sldMk cId="1988210372" sldId="2147480534"/>
            <ac:spMk id="3" creationId="{9E027F3C-C2B8-42A6-9077-56A729437E57}"/>
          </ac:spMkLst>
        </pc:spChg>
      </pc:sldChg>
      <pc:sldChg chg="addSp delSp modSp">
        <pc:chgData name="Isabel Butler" userId="S::ibutler@nibs.org::e18c1a18-a1d3-462b-81d1-e796847adea8" providerId="AD" clId="Web-{00000000-0000-0000-0000-000000000000}" dt="2026-09-25T17:58:57.375" v="59" actId="20577"/>
        <pc:sldMkLst>
          <pc:docMk/>
          <pc:sldMk cId="1988210372" sldId="2147480535"/>
        </pc:sldMkLst>
        <pc:spChg chg="add del mod">
          <ac:chgData name="Isabel Butler" userId="S::ibutler@nibs.org::e18c1a18-a1d3-462b-81d1-e796847adea8" providerId="AD" clId="Web-{00000000-0000-0000-0000-000000000000}" dt="2026-09-25T17:50:46.028" v="27"/>
          <ac:spMkLst>
            <pc:docMk/>
            <pc:sldMk cId="1988210372" sldId="2147480535"/>
            <ac:spMk id="2" creationId="{77229BEF-5D52-88C7-C584-F973EFBF9A28}"/>
          </ac:spMkLst>
        </pc:spChg>
        <pc:spChg chg="mod">
          <ac:chgData name="Isabel Butler" userId="S::ibutler@nibs.org::e18c1a18-a1d3-462b-81d1-e796847adea8" providerId="AD" clId="Web-{00000000-0000-0000-0000-000000000000}" dt="2026-09-25T17:58:57.375" v="59" actId="20577"/>
          <ac:spMkLst>
            <pc:docMk/>
            <pc:sldMk cId="1988210372" sldId="2147480535"/>
            <ac:spMk id="3" creationId="{9E027F3C-C2B8-42A6-9077-56A729437E57}"/>
          </ac:spMkLst>
        </pc:spChg>
      </pc:sldChg>
      <pc:sldChg chg="modSp">
        <pc:chgData name="Isabel Butler" userId="S::ibutler@nibs.org::e18c1a18-a1d3-462b-81d1-e796847adea8" providerId="AD" clId="Web-{00000000-0000-0000-0000-000000000000}" dt="2026-09-25T17:59:38.756" v="60" actId="20577"/>
        <pc:sldMkLst>
          <pc:docMk/>
          <pc:sldMk cId="1988210372" sldId="2147480536"/>
        </pc:sldMkLst>
        <pc:spChg chg="mod">
          <ac:chgData name="Isabel Butler" userId="S::ibutler@nibs.org::e18c1a18-a1d3-462b-81d1-e796847adea8" providerId="AD" clId="Web-{00000000-0000-0000-0000-000000000000}" dt="2026-09-25T17:59:38.756" v="60" actId="20577"/>
          <ac:spMkLst>
            <pc:docMk/>
            <pc:sldMk cId="1988210372" sldId="2147480536"/>
            <ac:spMk id="3" creationId="{9E027F3C-C2B8-42A6-9077-56A729437E57}"/>
          </ac:spMkLst>
        </pc:spChg>
      </pc:sldChg>
      <pc:sldChg chg="modSp">
        <pc:chgData name="Isabel Butler" userId="S::ibutler@nibs.org::e18c1a18-a1d3-462b-81d1-e796847adea8" providerId="AD" clId="Web-{00000000-0000-0000-0000-000000000000}" dt="2026-09-25T17:59:49.613" v="65" actId="20577"/>
        <pc:sldMkLst>
          <pc:docMk/>
          <pc:sldMk cId="1988210372" sldId="2147480538"/>
        </pc:sldMkLst>
        <pc:spChg chg="mod">
          <ac:chgData name="Isabel Butler" userId="S::ibutler@nibs.org::e18c1a18-a1d3-462b-81d1-e796847adea8" providerId="AD" clId="Web-{00000000-0000-0000-0000-000000000000}" dt="2026-09-25T17:59:49.613" v="65" actId="20577"/>
          <ac:spMkLst>
            <pc:docMk/>
            <pc:sldMk cId="1988210372" sldId="2147480538"/>
            <ac:spMk id="3" creationId="{9E027F3C-C2B8-42A6-9077-56A729437E57}"/>
          </ac:spMkLst>
        </pc:spChg>
      </pc:sldChg>
      <pc:sldChg chg="addSp modSp">
        <pc:chgData name="Isabel Butler" userId="S::ibutler@nibs.org::e18c1a18-a1d3-462b-81d1-e796847adea8" providerId="AD" clId="Web-{00000000-0000-0000-0000-000000000000}" dt="2026-09-25T17:54:31.044" v="53" actId="20577"/>
        <pc:sldMkLst>
          <pc:docMk/>
          <pc:sldMk cId="1736641545" sldId="2147480539"/>
        </pc:sldMkLst>
        <pc:spChg chg="mod">
          <ac:chgData name="Isabel Butler" userId="S::ibutler@nibs.org::e18c1a18-a1d3-462b-81d1-e796847adea8" providerId="AD" clId="Web-{00000000-0000-0000-0000-000000000000}" dt="2026-09-25T17:54:09.964" v="51" actId="20577"/>
          <ac:spMkLst>
            <pc:docMk/>
            <pc:sldMk cId="1736641545" sldId="2147480539"/>
            <ac:spMk id="19" creationId="{00000000-0000-0000-0000-000000000000}"/>
          </ac:spMkLst>
        </pc:spChg>
        <pc:spChg chg="mod">
          <ac:chgData name="Isabel Butler" userId="S::ibutler@nibs.org::e18c1a18-a1d3-462b-81d1-e796847adea8" providerId="AD" clId="Web-{00000000-0000-0000-0000-000000000000}" dt="2026-09-25T17:54:31.044" v="53" actId="20577"/>
          <ac:spMkLst>
            <pc:docMk/>
            <pc:sldMk cId="1736641545" sldId="2147480539"/>
            <ac:spMk id="22" creationId="{00000000-0000-0000-0000-000000000000}"/>
          </ac:spMkLst>
        </pc:spChg>
        <pc:picChg chg="add mod modCrop">
          <ac:chgData name="Isabel Butler" userId="S::ibutler@nibs.org::e18c1a18-a1d3-462b-81d1-e796847adea8" providerId="AD" clId="Web-{00000000-0000-0000-0000-000000000000}" dt="2026-09-25T17:53:22.008" v="36" actId="1076"/>
          <ac:picMkLst>
            <pc:docMk/>
            <pc:sldMk cId="1736641545" sldId="2147480539"/>
            <ac:picMk id="3" creationId="{22B28B6B-00FA-9E90-2504-766F9BBEDEE1}"/>
          </ac:picMkLst>
        </pc:picChg>
        <pc:picChg chg="add mod modCrop">
          <ac:chgData name="Isabel Butler" userId="S::ibutler@nibs.org::e18c1a18-a1d3-462b-81d1-e796847adea8" providerId="AD" clId="Web-{00000000-0000-0000-0000-000000000000}" dt="2026-09-25T17:53:47.916" v="44" actId="1076"/>
          <ac:picMkLst>
            <pc:docMk/>
            <pc:sldMk cId="1736641545" sldId="2147480539"/>
            <ac:picMk id="4" creationId="{9B2FDF59-17AE-2D99-32D8-C6A4FBE69F89}"/>
          </ac:picMkLst>
        </pc:picChg>
      </pc:sldChg>
      <pc:sldChg chg="modSp">
        <pc:chgData name="Isabel Butler" userId="S::ibutler@nibs.org::e18c1a18-a1d3-462b-81d1-e796847adea8" providerId="AD" clId="Web-{00000000-0000-0000-0000-000000000000}" dt="2026-09-25T17:59:58.176" v="69" actId="20577"/>
        <pc:sldMkLst>
          <pc:docMk/>
          <pc:sldMk cId="1988210372" sldId="2147480540"/>
        </pc:sldMkLst>
        <pc:spChg chg="mod">
          <ac:chgData name="Isabel Butler" userId="S::ibutler@nibs.org::e18c1a18-a1d3-462b-81d1-e796847adea8" providerId="AD" clId="Web-{00000000-0000-0000-0000-000000000000}" dt="2026-09-25T17:59:58.176" v="69" actId="20577"/>
          <ac:spMkLst>
            <pc:docMk/>
            <pc:sldMk cId="1988210372" sldId="2147480540"/>
            <ac:spMk id="3" creationId="{9E027F3C-C2B8-42A6-9077-56A729437E57}"/>
          </ac:spMkLst>
        </pc:spChg>
      </pc:sldChg>
      <pc:sldChg chg="modSp">
        <pc:chgData name="Isabel Butler" userId="S::ibutler@nibs.org::e18c1a18-a1d3-462b-81d1-e796847adea8" providerId="AD" clId="Web-{00000000-0000-0000-0000-000000000000}" dt="2026-09-25T18:00:02.286" v="70" actId="20577"/>
        <pc:sldMkLst>
          <pc:docMk/>
          <pc:sldMk cId="1988210372" sldId="2147480541"/>
        </pc:sldMkLst>
        <pc:spChg chg="mod">
          <ac:chgData name="Isabel Butler" userId="S::ibutler@nibs.org::e18c1a18-a1d3-462b-81d1-e796847adea8" providerId="AD" clId="Web-{00000000-0000-0000-0000-000000000000}" dt="2026-09-25T18:00:02.286" v="70" actId="20577"/>
          <ac:spMkLst>
            <pc:docMk/>
            <pc:sldMk cId="1988210372" sldId="2147480541"/>
            <ac:spMk id="3" creationId="{9E027F3C-C2B8-42A6-9077-56A729437E57}"/>
          </ac:spMkLst>
        </pc:spChg>
      </pc:sldChg>
      <pc:sldChg chg="addSp">
        <pc:chgData name="Isabel Butler" userId="S::ibutler@nibs.org::e18c1a18-a1d3-462b-81d1-e796847adea8" providerId="AD" clId="Web-{00000000-0000-0000-0000-000000000000}" dt="2026-09-25T17:52:21.129" v="29"/>
        <pc:sldMkLst>
          <pc:docMk/>
          <pc:sldMk cId="1736641545" sldId="2147480542"/>
        </pc:sldMkLst>
        <pc:spChg chg="add">
          <ac:chgData name="Isabel Butler" userId="S::ibutler@nibs.org::e18c1a18-a1d3-462b-81d1-e796847adea8" providerId="AD" clId="Web-{00000000-0000-0000-0000-000000000000}" dt="2026-09-25T17:52:21.129" v="29"/>
          <ac:spMkLst>
            <pc:docMk/>
            <pc:sldMk cId="1736641545" sldId="2147480542"/>
            <ac:spMk id="3" creationId="{C4A57F5B-9583-0FA4-007F-61EE3F7460D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lIns="92492" tIns="46246" rIns="92492" bIns="46246"/>
          <a:lstStyle/>
          <a:p>
            <a:endParaRPr/>
          </a:p>
        </p:txBody>
      </p:sp>
      <p:sp>
        <p:nvSpPr>
          <p:cNvPr id="3" name="Date Placeholder"/>
          <p:cNvSpPr>
            <a:spLocks noGrp="1"/>
          </p:cNvSpPr>
          <p:nvPr>
            <p:ph type="dt" sz="quarter" idx="1"/>
          </p:nvPr>
        </p:nvSpPr>
        <p:spPr>
          <a:prstGeom prst="rect">
            <a:avLst/>
          </a:prstGeom>
        </p:spPr>
        <p:txBody>
          <a:bodyPr lIns="92492" tIns="46246" rIns="92492" bIns="46246"/>
          <a:lstStyle/>
          <a:p>
            <a:endParaRPr/>
          </a:p>
        </p:txBody>
      </p:sp>
      <p:sp>
        <p:nvSpPr>
          <p:cNvPr id="4" name="Slide Image Placeholder"/>
          <p:cNvSpPr>
            <a:spLocks noGrp="1" noRot="1" noChangeAspect="1"/>
          </p:cNvSpPr>
          <p:nvPr>
            <p:ph type="sldImg" idx="2"/>
          </p:nvPr>
        </p:nvSpPr>
        <p:spPr>
          <a:prstGeom prst="rect">
            <a:avLst/>
          </a:prstGeom>
        </p:spPr>
        <p:txBody>
          <a:bodyPr lIns="92492" tIns="46246" rIns="92492" bIns="46246"/>
          <a:lstStyle/>
          <a:p>
            <a:endParaRPr/>
          </a:p>
        </p:txBody>
      </p:sp>
      <p:sp>
        <p:nvSpPr>
          <p:cNvPr id="5" name="Notes Placeholder"/>
          <p:cNvSpPr>
            <a:spLocks noGrp="1"/>
          </p:cNvSpPr>
          <p:nvPr>
            <p:ph type="body" sz="quarter" idx="3"/>
          </p:nvPr>
        </p:nvSpPr>
        <p:spPr>
          <a:prstGeom prst="rect">
            <a:avLst/>
          </a:prstGeom>
        </p:spPr>
        <p:txBody>
          <a:bodyPr lIns="92492" tIns="46246" rIns="92492" bIns="46246"/>
          <a:lstStyle/>
          <a:p>
            <a:endParaRPr/>
          </a:p>
        </p:txBody>
      </p:sp>
      <p:sp>
        <p:nvSpPr>
          <p:cNvPr id="6" name="Footer Placeholder"/>
          <p:cNvSpPr>
            <a:spLocks noGrp="1"/>
          </p:cNvSpPr>
          <p:nvPr>
            <p:ph type="ftr" sz="quarter" idx="4"/>
          </p:nvPr>
        </p:nvSpPr>
        <p:spPr>
          <a:prstGeom prst="rect">
            <a:avLst/>
          </a:prstGeom>
        </p:spPr>
        <p:txBody>
          <a:bodyPr lIns="92492" tIns="46246" rIns="92492" bIns="46246"/>
          <a:lstStyle/>
          <a:p>
            <a:endParaRPr/>
          </a:p>
        </p:txBody>
      </p:sp>
      <p:sp>
        <p:nvSpPr>
          <p:cNvPr id="7" name="Slide Number Placeholder"/>
          <p:cNvSpPr>
            <a:spLocks noGrp="1"/>
          </p:cNvSpPr>
          <p:nvPr>
            <p:ph type="sldNum" sz="quarter" idx="5"/>
          </p:nvPr>
        </p:nvSpPr>
        <p:spPr>
          <a:prstGeom prst="rect">
            <a:avLst/>
          </a:prstGeom>
        </p:spPr>
        <p:txBody>
          <a:bodyPr lIns="92492" tIns="46246" rIns="92492" bIns="46246"/>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Add Day 1 recap points (key takeaways, poll results, open items) after Day 1 closes.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CBTL portion is tentative pending FHWA approval (per agenda). Confirm status before presenting.</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Capture decisions and action items live during the session. Next-meeting calendar follows on the next slide.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498A4B39-536D-09AE-8EE8-91FE4AD64FC4}"/>
              </a:ext>
            </a:extLst>
          </p:cNvPr>
          <p:cNvSpPr>
            <a:spLocks noChangeArrowheads="1"/>
          </p:cNvSpPr>
          <p:nvPr userDrawn="1">
            <p:custDataLst>
              <p:tags r:id="rId1"/>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lank white">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1"/>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Tree>
    <p:extLst>
      <p:ext uri="{BB962C8B-B14F-4D97-AF65-F5344CB8AC3E}">
        <p14:creationId xmlns:p14="http://schemas.microsoft.com/office/powerpoint/2010/main" val="4028048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sp>
        <p:nvSpPr>
          <p:cNvPr id="2" name="Rectangle 7" hidden="1">
            <a:extLst>
              <a:ext uri="{FF2B5EF4-FFF2-40B4-BE49-F238E27FC236}">
                <a16:creationId xmlns:a16="http://schemas.microsoft.com/office/drawing/2014/main" id="{9F741700-5035-4E61-A4AC-1B3C7AE220D5}"/>
              </a:ext>
            </a:extLst>
          </p:cNvPr>
          <p:cNvSpPr/>
          <p:nvPr>
            <p:custDataLst>
              <p:tags r:id="rId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dirty="0">
              <a:solidFill>
                <a:schemeClr val="bg1"/>
              </a:solidFill>
              <a:latin typeface="Georgia" panose="02040502050405020303" pitchFamily="18" charset="0"/>
              <a:ea typeface="+mj-ea"/>
              <a:cs typeface="+mj-cs"/>
              <a:sym typeface="Georgia" panose="02040502050405020303" pitchFamily="18" charset="0"/>
            </a:endParaRPr>
          </a:p>
        </p:txBody>
      </p:sp>
      <p:sp>
        <p:nvSpPr>
          <p:cNvPr id="15" name="2. Slide Title">
            <a:extLst>
              <a:ext uri="{FF2B5EF4-FFF2-40B4-BE49-F238E27FC236}">
                <a16:creationId xmlns:a16="http://schemas.microsoft.com/office/drawing/2014/main" id="{699FD2C4-82B5-475E-9235-DB128978B618}"/>
              </a:ext>
            </a:extLst>
          </p:cNvPr>
          <p:cNvSpPr>
            <a:spLocks noGrp="1"/>
          </p:cNvSpPr>
          <p:nvPr>
            <p:ph type="title"/>
            <p:custDataLst>
              <p:tags r:id="rId2"/>
            </p:custDataLst>
          </p:nvPr>
        </p:nvSpPr>
        <p:spPr>
          <a:xfrm>
            <a:off x="554736" y="355092"/>
            <a:ext cx="11082528" cy="731520"/>
          </a:xfrm>
          <a:solidFill>
            <a:schemeClr val="bg1"/>
          </a:solidFill>
        </p:spPr>
        <p:txBody>
          <a:bodyPr vert="horz"/>
          <a:lstStyle>
            <a:lvl1pPr>
              <a:defRPr>
                <a:solidFill>
                  <a:schemeClr val="tx1"/>
                </a:solidFill>
              </a:defRPr>
            </a:lvl1pPr>
          </a:lstStyle>
          <a:p>
            <a:r>
              <a:rPr lang="en-US"/>
              <a:t>Click to edit Master title style</a:t>
            </a:r>
            <a:endParaRPr lang="en-US" dirty="0"/>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6" y="1318966"/>
            <a:ext cx="11082528" cy="276999"/>
          </a:xfrm>
        </p:spPr>
        <p:txBody>
          <a:bodyPr wrap="square">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p:custDataLst>
              <p:tags r:id="rId5"/>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dirty="0"/>
              <a:t>Source: …</a:t>
            </a:r>
          </a:p>
        </p:txBody>
      </p:sp>
      <p:sp>
        <p:nvSpPr>
          <p:cNvPr id="5" name="Rectangle 7" hidden="1">
            <a:extLst>
              <a:ext uri="{FF2B5EF4-FFF2-40B4-BE49-F238E27FC236}">
                <a16:creationId xmlns:a16="http://schemas.microsoft.com/office/drawing/2014/main" id="{C6304BC6-E0D8-2B14-0602-01A32566F1E7}"/>
              </a:ext>
            </a:extLst>
          </p:cNvPr>
          <p:cNvSpPr/>
          <p:nvPr userDrawn="1">
            <p:custDataLst>
              <p:tags r:id="rId6"/>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100000"/>
              </a:lnSpc>
              <a:spcBef>
                <a:spcPct val="0"/>
              </a:spcBef>
              <a:spcAft>
                <a:spcPct val="0"/>
              </a:spcAft>
            </a:pPr>
            <a:endParaRPr lang="en-US" sz="2500" b="1" i="0" baseline="0">
              <a:solidFill>
                <a:schemeClr val="bg1"/>
              </a:solidFill>
              <a:latin typeface="Georgia" panose="02040502050405020303" pitchFamily="18" charset="0"/>
              <a:ea typeface="+mj-ea"/>
              <a:cs typeface="+mj-cs"/>
              <a:sym typeface="Georgia" panose="02040502050405020303" pitchFamily="18" charset="0"/>
            </a:endParaRPr>
          </a:p>
        </p:txBody>
      </p:sp>
      <p:sp>
        <p:nvSpPr>
          <p:cNvPr id="7" name="5. Source" hidden="1">
            <a:extLst>
              <a:ext uri="{FF2B5EF4-FFF2-40B4-BE49-F238E27FC236}">
                <a16:creationId xmlns:a16="http://schemas.microsoft.com/office/drawing/2014/main" id="{873D95DD-E857-0D17-E5B3-689239B81CE6}"/>
              </a:ext>
            </a:extLst>
          </p:cNvPr>
          <p:cNvSpPr txBox="1"/>
          <p:nvPr userDrawn="1">
            <p:custDataLst>
              <p:tags r:id="rId7"/>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Source: …</a:t>
            </a:r>
          </a:p>
        </p:txBody>
      </p:sp>
    </p:spTree>
    <p:extLst>
      <p:ext uri="{BB962C8B-B14F-4D97-AF65-F5344CB8AC3E}">
        <p14:creationId xmlns:p14="http://schemas.microsoft.com/office/powerpoint/2010/main" val="3340970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userDrawn="1">
  <p:cSld name="Blank">
    <p:spTree>
      <p:nvGrpSpPr>
        <p:cNvPr id="1" name="Shape 60"/>
        <p:cNvGrpSpPr/>
        <p:nvPr/>
      </p:nvGrpSpPr>
      <p:grpSpPr>
        <a:xfrm>
          <a:off x="0" y="0"/>
          <a:ext cx="0" cy="0"/>
          <a:chOff x="0" y="0"/>
          <a:chExt cx="0" cy="0"/>
        </a:xfrm>
      </p:grpSpPr>
      <p:sp>
        <p:nvSpPr>
          <p:cNvPr id="3" name="Slide Number">
            <a:extLst>
              <a:ext uri="{FF2B5EF4-FFF2-40B4-BE49-F238E27FC236}">
                <a16:creationId xmlns:a16="http://schemas.microsoft.com/office/drawing/2014/main" id="{9A254B17-F3E6-9797-F997-540BCB845342}"/>
              </a:ext>
            </a:extLst>
          </p:cNvPr>
          <p:cNvSpPr>
            <a:spLocks noChangeArrowheads="1"/>
          </p:cNvSpPr>
          <p:nvPr userDrawn="1">
            <p:custDataLst>
              <p:tags r:id="rId1"/>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283642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
        <p:nvSpPr>
          <p:cNvPr id="3" name="Slide Number">
            <a:extLst>
              <a:ext uri="{FF2B5EF4-FFF2-40B4-BE49-F238E27FC236}">
                <a16:creationId xmlns:a16="http://schemas.microsoft.com/office/drawing/2014/main" id="{BAAEBF5A-044C-830A-7EB0-26CAD372BF16}"/>
              </a:ext>
            </a:extLst>
          </p:cNvPr>
          <p:cNvSpPr>
            <a:spLocks noChangeArrowheads="1"/>
          </p:cNvSpPr>
          <p:nvPr userDrawn="1">
            <p:custDataLst>
              <p:tags r:id="rId6"/>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hyperlink" Target="https://nibs.org/solutions/fhwa-digital-delivery/"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forms.cloud.microsoft/Pages/ResponsePage.aspx?id=TNPKJHVHyk2OS7lFTj-UHxgajOHToStGgdHnloR63qhUOVY0S1NJVTdNMzFERzNHTFlLTEhLM0pFSy4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forms.cloud.microsoft/Pages/ResponsePage.aspx?id=TNPKJHVHyk2OS7lFTj-UHxgajOHToStGgdHnloR63qhUOVY0S1NJVTdNMzFERzNHTFlLTEhLM0pFSy4u"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4" name="Picture 13" descr="Aerial view of interweaving highway interchanges"/>
          <p:cNvPicPr>
            <a:picLocks noChangeAspect="1"/>
          </p:cNvPicPr>
          <p:nvPr/>
        </p:nvPicPr>
        <p:blipFill>
          <a:blip r:embed="rId3"/>
          <a:srcRect l="23912" r="23912"/>
          <a:stretch>
            <a:fillRect/>
          </a:stretch>
        </p:blipFill>
        <p:spPr>
          <a:xfrm>
            <a:off x="6473952" y="0"/>
            <a:ext cx="5715000" cy="6858000"/>
          </a:xfrm>
          <a:prstGeom prst="rect">
            <a:avLst/>
          </a:prstGeom>
        </p:spPr>
      </p:pic>
      <p:sp>
        <p:nvSpPr>
          <p:cNvPr id="2" name="Rectangle 1">
            <a:extLst>
              <a:ext uri="{FF2B5EF4-FFF2-40B4-BE49-F238E27FC236}">
                <a16:creationId xmlns:a16="http://schemas.microsoft.com/office/drawing/2014/main" id="{611F307A-1A43-475A-993F-8431EC0BC9BE}"/>
              </a:ext>
            </a:extLst>
          </p:cNvPr>
          <p:cNvSpPr>
            <a:spLocks noGrp="1"/>
          </p:cNvSpPr>
          <p:nvPr/>
        </p:nvSpPr>
        <p:spPr>
          <a:xfrm>
            <a:off x="0" y="0"/>
            <a:ext cx="6953250" cy="6858000"/>
          </a:xfrm>
          <a:prstGeom prst="rect">
            <a:avLst/>
          </a:prstGeom>
          <a:gradFill>
            <a:gsLst>
              <a:gs pos="0">
                <a:srgbClr val="1F3500"/>
              </a:gs>
              <a:gs pos="100000">
                <a:srgbClr val="001B26"/>
              </a:gs>
            </a:gsLst>
            <a:lin ang="0"/>
          </a:gradFill>
          <a:ln w="0">
            <a:noFill/>
            <a:prstDash val="solid"/>
          </a:ln>
        </p:spPr>
        <p:txBody>
          <a:bodyPr/>
          <a:lstStyle/>
          <a:p>
            <a:endParaRPr lang="en-US"/>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5" name="Rectangle 4">
            <a:extLst>
              <a:ext uri="{FF2B5EF4-FFF2-40B4-BE49-F238E27FC236}">
                <a16:creationId xmlns:a16="http://schemas.microsoft.com/office/drawing/2014/main" id="{CB0D0A70-00A1-4E47-85C2-0A2BDEF1E02D}"/>
              </a:ext>
            </a:extLst>
          </p:cNvPr>
          <p:cNvSpPr>
            <a:spLocks noGrp="1"/>
          </p:cNvSpPr>
          <p:nvPr/>
        </p:nvSpPr>
        <p:spPr>
          <a:xfrm>
            <a:off x="548640" y="1783080"/>
            <a:ext cx="5760720" cy="1325880"/>
          </a:xfrm>
          <a:prstGeom prst="rect">
            <a:avLst/>
          </a:prstGeom>
          <a:noFill/>
          <a:ln w="0">
            <a:noFill/>
            <a:prstDash val="solid"/>
          </a:ln>
        </p:spPr>
        <p:txBody>
          <a:bodyPr/>
          <a:lstStyle/>
          <a:p>
            <a:pPr algn="l">
              <a:defRPr sz="4050" b="1">
                <a:solidFill>
                  <a:srgbClr val="FFFFFF"/>
                </a:solidFill>
              </a:defRPr>
            </a:pPr>
            <a:r>
              <a:rPr sz="3400" b="1">
                <a:solidFill>
                  <a:srgbClr val="FFFFFF"/>
                </a:solidFill>
              </a:rPr>
              <a:t>FHWA Digital Delivery</a:t>
            </a:r>
          </a:p>
          <a:p>
            <a:pPr algn="l">
              <a:defRPr sz="4050" b="1">
                <a:solidFill>
                  <a:srgbClr val="FFFFFF"/>
                </a:solidFill>
              </a:defRPr>
            </a:pPr>
            <a:r>
              <a:rPr sz="3400" b="1">
                <a:solidFill>
                  <a:srgbClr val="FFFFFF"/>
                </a:solidFill>
              </a:rPr>
              <a:t>Stakeholder Group (DDSG)</a:t>
            </a:r>
          </a:p>
        </p:txBody>
      </p:sp>
      <p:sp>
        <p:nvSpPr>
          <p:cNvPr id="6" name="Rectangle 5">
            <a:extLst>
              <a:ext uri="{FF2B5EF4-FFF2-40B4-BE49-F238E27FC236}">
                <a16:creationId xmlns:a16="http://schemas.microsoft.com/office/drawing/2014/main" id="{5A40AF8D-FFCB-472A-A6BB-D017B9B695A2}"/>
              </a:ext>
            </a:extLst>
          </p:cNvPr>
          <p:cNvSpPr>
            <a:spLocks noGrp="1"/>
          </p:cNvSpPr>
          <p:nvPr/>
        </p:nvSpPr>
        <p:spPr>
          <a:xfrm>
            <a:off x="548640" y="3566160"/>
            <a:ext cx="5760720" cy="777240"/>
          </a:xfrm>
          <a:prstGeom prst="rect">
            <a:avLst/>
          </a:prstGeom>
          <a:noFill/>
          <a:ln w="0">
            <a:noFill/>
            <a:prstDash val="solid"/>
          </a:ln>
        </p:spPr>
        <p:txBody>
          <a:bodyPr/>
          <a:lstStyle/>
          <a:p>
            <a:pPr algn="l">
              <a:defRPr sz="1650" b="0">
                <a:solidFill>
                  <a:srgbClr val="FFFFFF"/>
                </a:solidFill>
              </a:defRPr>
            </a:pPr>
            <a:r>
              <a:rPr sz="1800" b="0">
                <a:solidFill>
                  <a:srgbClr val="FFFFFF"/>
                </a:solidFill>
              </a:rPr>
              <a:t>Fall In-Person and Virtual Meeting</a:t>
            </a:r>
          </a:p>
          <a:p>
            <a:pPr algn="l">
              <a:spcBef>
                <a:spcPts val="400"/>
              </a:spcBef>
              <a:defRPr sz="1650" b="0">
                <a:solidFill>
                  <a:srgbClr val="FFFFFF"/>
                </a:solidFill>
              </a:defRPr>
            </a:pPr>
            <a:r>
              <a:rPr sz="1400" b="0">
                <a:solidFill>
                  <a:srgbClr val="C9D3D8"/>
                </a:solidFill>
              </a:rPr>
              <a:t>FHWA National Highway Institute  |  Vienna, Virginia</a:t>
            </a:r>
          </a:p>
        </p:txBody>
      </p:sp>
      <p:sp>
        <p:nvSpPr>
          <p:cNvPr id="7" name="accent-rule">
            <a:extLst>
              <a:ext uri="{FF2B5EF4-FFF2-40B4-BE49-F238E27FC236}">
                <a16:creationId xmlns:a16="http://schemas.microsoft.com/office/drawing/2014/main" id="{7B58C389-302F-41D5-B804-F752C1482525}"/>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9" name="Rectangle 8">
            <a:extLst>
              <a:ext uri="{FF2B5EF4-FFF2-40B4-BE49-F238E27FC236}">
                <a16:creationId xmlns:a16="http://schemas.microsoft.com/office/drawing/2014/main" id="{C284003C-2C4D-4465-878E-F1BA0FE66E2F}"/>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sp>
        <p:nvSpPr>
          <p:cNvPr id="15" name="Meeting dates"/>
          <p:cNvSpPr txBox="1"/>
          <p:nvPr/>
        </p:nvSpPr>
        <p:spPr>
          <a:xfrm>
            <a:off x="548640" y="4617720"/>
            <a:ext cx="5760720" cy="914400"/>
          </a:xfrm>
          <a:prstGeom prst="rect">
            <a:avLst/>
          </a:prstGeom>
          <a:noFill/>
        </p:spPr>
        <p:txBody>
          <a:bodyPr wrap="square" tIns="18288" bIns="18288" anchor="t">
            <a:spAutoFit/>
          </a:bodyPr>
          <a:lstStyle/>
          <a:p>
            <a:r>
              <a:rPr sz="1500" b="0">
                <a:solidFill>
                  <a:srgbClr val="FFFFFF"/>
                </a:solidFill>
              </a:rPr>
              <a:t>Tuesday, September 29  |  8:00 a.m. – 4:00 p.m. ET</a:t>
            </a:r>
          </a:p>
          <a:p>
            <a:pPr>
              <a:spcBef>
                <a:spcPts val="600"/>
              </a:spcBef>
            </a:pPr>
            <a:r>
              <a:rPr sz="1500" b="1">
                <a:solidFill>
                  <a:srgbClr val="BBFF00"/>
                </a:solidFill>
              </a:rPr>
              <a:t>Wednesday, September 30  |  8:30 a.m. – 3:45 p.m. ET</a:t>
            </a:r>
          </a:p>
        </p:txBody>
      </p:sp>
      <p:sp>
        <p:nvSpPr>
          <p:cNvPr id="16" name="Program line"/>
          <p:cNvSpPr txBox="1"/>
          <p:nvPr/>
        </p:nvSpPr>
        <p:spPr>
          <a:xfrm>
            <a:off x="548640" y="5989320"/>
            <a:ext cx="5760720" cy="274320"/>
          </a:xfrm>
          <a:prstGeom prst="rect">
            <a:avLst/>
          </a:prstGeom>
          <a:noFill/>
        </p:spPr>
        <p:txBody>
          <a:bodyPr wrap="square" tIns="18288" bIns="18288" anchor="t">
            <a:spAutoFit/>
          </a:bodyPr>
          <a:lstStyle/>
          <a:p>
            <a:r>
              <a:rPr sz="1100">
                <a:solidFill>
                  <a:srgbClr val="C9D3D8"/>
                </a:solidFill>
              </a:rPr>
              <a:t>A joint program of NIBS and the Federal Highway Administration</a:t>
            </a:r>
          </a:p>
        </p:txBody>
      </p:sp>
    </p:spTree>
    <p:extLst>
      <p:ext uri="{BB962C8B-B14F-4D97-AF65-F5344CB8AC3E}">
        <p14:creationId xmlns:p14="http://schemas.microsoft.com/office/powerpoint/2010/main" val="178367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Disclaimer</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Required notice for contractor-presented material</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0" name="Disclaimer text"/>
          <p:cNvSpPr txBox="1"/>
          <p:nvPr/>
        </p:nvSpPr>
        <p:spPr>
          <a:xfrm>
            <a:off x="548640" y="2331720"/>
            <a:ext cx="11064240" cy="3840480"/>
          </a:xfrm>
          <a:prstGeom prst="rect">
            <a:avLst/>
          </a:prstGeom>
          <a:noFill/>
        </p:spPr>
        <p:txBody>
          <a:bodyPr wrap="square" tIns="18288" bIns="18288" anchor="t">
            <a:spAutoFit/>
          </a:bodyPr>
          <a:lstStyle/>
          <a:p>
            <a:r>
              <a:rPr sz="1700">
                <a:solidFill>
                  <a:srgbClr val="333333"/>
                </a:solidFill>
              </a:rPr>
              <a:t>This presentation was created and is being presented by a contractor. The views and opinions expressed in this presentation are the presenters’ and do not necessarily reflect those of FHWA or the U.S. Department of Transportation (USDOT). The contents do not necessarily reflect the official policy of the USDOT.</a:t>
            </a:r>
          </a:p>
          <a:p>
            <a:pPr>
              <a:spcBef>
                <a:spcPts val="1600"/>
              </a:spcBef>
            </a:pPr>
            <a:r>
              <a:rPr sz="1700">
                <a:solidFill>
                  <a:srgbClr val="333333"/>
                </a:solidFill>
              </a:rPr>
              <a:t>The U.S. Government does not endorse products or manufacturers. Trademarks or manufacturers’ names appear in this presentation only because they are considered essential to the objective of the presentation. They are included for informational purposes only and are not intended to reflect a preference, approval, or endorsement of any one product or entity.</a:t>
            </a:r>
          </a:p>
        </p:txBody>
      </p:sp>
      <p:sp>
        <p:nvSpPr>
          <p:cNvPr id="21"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spTree>
    <p:extLst>
      <p:ext uri="{BB962C8B-B14F-4D97-AF65-F5344CB8AC3E}">
        <p14:creationId xmlns:p14="http://schemas.microsoft.com/office/powerpoint/2010/main" val="1702506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Welcome, Introductions, and Logistics</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Wednesday, September 30  |  DDSG program leadership and meeting team</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pic>
        <p:nvPicPr>
          <p:cNvPr id="20" name="Picture 19" descr="Headshot of Matthew Corrigan"/>
          <p:cNvPicPr>
            <a:picLocks noChangeAspect="1"/>
          </p:cNvPicPr>
          <p:nvPr/>
        </p:nvPicPr>
        <p:blipFill>
          <a:blip r:embed="rId3"/>
          <a:stretch>
            <a:fillRect/>
          </a:stretch>
        </p:blipFill>
        <p:spPr>
          <a:xfrm>
            <a:off x="1005840" y="2377440"/>
            <a:ext cx="1554480" cy="1554480"/>
          </a:xfrm>
          <a:prstGeom prst="ellipse">
            <a:avLst/>
          </a:prstGeom>
        </p:spPr>
      </p:pic>
      <p:sp>
        <p:nvSpPr>
          <p:cNvPr id="21" name="Matthew Corrigan rule"/>
          <p:cNvSpPr/>
          <p:nvPr/>
        </p:nvSpPr>
        <p:spPr>
          <a:xfrm>
            <a:off x="146304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Matthew Corrigan caption"/>
          <p:cNvSpPr txBox="1"/>
          <p:nvPr/>
        </p:nvSpPr>
        <p:spPr>
          <a:xfrm>
            <a:off x="457200" y="4297680"/>
            <a:ext cx="2651760" cy="1828800"/>
          </a:xfrm>
          <a:prstGeom prst="rect">
            <a:avLst/>
          </a:prstGeom>
          <a:noFill/>
        </p:spPr>
        <p:txBody>
          <a:bodyPr wrap="square" tIns="18288" bIns="18288" anchor="t">
            <a:spAutoFit/>
          </a:bodyPr>
          <a:lstStyle/>
          <a:p>
            <a:pPr algn="ctr"/>
            <a:r>
              <a:rPr sz="1700" b="1">
                <a:solidFill>
                  <a:srgbClr val="003A5D"/>
                </a:solidFill>
              </a:rPr>
              <a:t>Matthew Corrigan</a:t>
            </a:r>
          </a:p>
          <a:p>
            <a:pPr algn="ctr">
              <a:spcBef>
                <a:spcPts val="400"/>
              </a:spcBef>
            </a:pPr>
            <a:r>
              <a:rPr sz="1400" b="1">
                <a:solidFill>
                  <a:srgbClr val="333333"/>
                </a:solidFill>
              </a:rPr>
              <a:t>Co-Chair, DDSG</a:t>
            </a:r>
          </a:p>
          <a:p>
            <a:pPr algn="ctr">
              <a:spcBef>
                <a:spcPts val="400"/>
              </a:spcBef>
            </a:pPr>
            <a:r>
              <a:rPr sz="1300">
                <a:solidFill>
                  <a:srgbClr val="68777D"/>
                </a:solidFill>
              </a:rPr>
              <a:t>FHWA  |  Construction Research Engineer</a:t>
            </a:r>
          </a:p>
        </p:txBody>
      </p:sp>
      <p:pic>
        <p:nvPicPr>
          <p:cNvPr id="23" name="Picture 22" descr="Headshot of Jade Rung, PE"/>
          <p:cNvPicPr>
            <a:picLocks noChangeAspect="1"/>
          </p:cNvPicPr>
          <p:nvPr/>
        </p:nvPicPr>
        <p:blipFill>
          <a:blip r:embed="rId4"/>
          <a:stretch>
            <a:fillRect/>
          </a:stretch>
        </p:blipFill>
        <p:spPr>
          <a:xfrm>
            <a:off x="3840480" y="2377440"/>
            <a:ext cx="1554480" cy="1554480"/>
          </a:xfrm>
          <a:prstGeom prst="ellipse">
            <a:avLst/>
          </a:prstGeom>
        </p:spPr>
      </p:pic>
      <p:sp>
        <p:nvSpPr>
          <p:cNvPr id="24" name="Jade Rung, PE rule"/>
          <p:cNvSpPr/>
          <p:nvPr/>
        </p:nvSpPr>
        <p:spPr>
          <a:xfrm>
            <a:off x="429768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Jade Rung, PE caption"/>
          <p:cNvSpPr txBox="1"/>
          <p:nvPr/>
        </p:nvSpPr>
        <p:spPr>
          <a:xfrm>
            <a:off x="3291839" y="4297680"/>
            <a:ext cx="2651760" cy="1828800"/>
          </a:xfrm>
          <a:prstGeom prst="rect">
            <a:avLst/>
          </a:prstGeom>
          <a:noFill/>
        </p:spPr>
        <p:txBody>
          <a:bodyPr wrap="square" tIns="18288" bIns="18288" anchor="t">
            <a:spAutoFit/>
          </a:bodyPr>
          <a:lstStyle/>
          <a:p>
            <a:pPr algn="ctr"/>
            <a:r>
              <a:rPr sz="1700" b="1">
                <a:solidFill>
                  <a:srgbClr val="003A5D"/>
                </a:solidFill>
              </a:rPr>
              <a:t>Jade Rung, PE</a:t>
            </a:r>
          </a:p>
          <a:p>
            <a:pPr algn="ctr">
              <a:spcBef>
                <a:spcPts val="400"/>
              </a:spcBef>
            </a:pPr>
            <a:r>
              <a:rPr sz="1400" b="1">
                <a:solidFill>
                  <a:srgbClr val="333333"/>
                </a:solidFill>
              </a:rPr>
              <a:t>Project Lead, DDSG</a:t>
            </a:r>
          </a:p>
          <a:p>
            <a:pPr algn="ctr">
              <a:spcBef>
                <a:spcPts val="400"/>
              </a:spcBef>
            </a:pPr>
            <a:r>
              <a:rPr sz="1300">
                <a:solidFill>
                  <a:srgbClr val="68777D"/>
                </a:solidFill>
              </a:rPr>
              <a:t>NIBS  |  Chief Growth Officer</a:t>
            </a:r>
          </a:p>
        </p:txBody>
      </p:sp>
      <p:pic>
        <p:nvPicPr>
          <p:cNvPr id="26" name="Picture 25" descr="Headshot of Cheryl Foley"/>
          <p:cNvPicPr>
            <a:picLocks noChangeAspect="1"/>
          </p:cNvPicPr>
          <p:nvPr/>
        </p:nvPicPr>
        <p:blipFill>
          <a:blip r:embed="rId5"/>
          <a:stretch>
            <a:fillRect/>
          </a:stretch>
        </p:blipFill>
        <p:spPr>
          <a:xfrm>
            <a:off x="6675120" y="2377440"/>
            <a:ext cx="1554480" cy="1554480"/>
          </a:xfrm>
          <a:prstGeom prst="ellipse">
            <a:avLst/>
          </a:prstGeom>
        </p:spPr>
      </p:pic>
      <p:sp>
        <p:nvSpPr>
          <p:cNvPr id="27" name="Cheryl Foley rule"/>
          <p:cNvSpPr/>
          <p:nvPr/>
        </p:nvSpPr>
        <p:spPr>
          <a:xfrm>
            <a:off x="713232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Cheryl Foley caption"/>
          <p:cNvSpPr txBox="1"/>
          <p:nvPr/>
        </p:nvSpPr>
        <p:spPr>
          <a:xfrm>
            <a:off x="6126480" y="4297680"/>
            <a:ext cx="2651760" cy="1828800"/>
          </a:xfrm>
          <a:prstGeom prst="rect">
            <a:avLst/>
          </a:prstGeom>
          <a:noFill/>
        </p:spPr>
        <p:txBody>
          <a:bodyPr wrap="square" tIns="18288" bIns="18288" anchor="t">
            <a:spAutoFit/>
          </a:bodyPr>
          <a:lstStyle/>
          <a:p>
            <a:pPr algn="ctr"/>
            <a:r>
              <a:rPr sz="1700" b="1">
                <a:solidFill>
                  <a:srgbClr val="003A5D"/>
                </a:solidFill>
              </a:rPr>
              <a:t>Cheryl Foley</a:t>
            </a:r>
          </a:p>
          <a:p>
            <a:pPr algn="ctr">
              <a:spcBef>
                <a:spcPts val="400"/>
              </a:spcBef>
            </a:pPr>
            <a:r>
              <a:rPr sz="1400" b="1">
                <a:solidFill>
                  <a:srgbClr val="333333"/>
                </a:solidFill>
              </a:rPr>
              <a:t>Project Manager, DDSG</a:t>
            </a:r>
          </a:p>
          <a:p>
            <a:pPr algn="ctr">
              <a:spcBef>
                <a:spcPts val="400"/>
              </a:spcBef>
            </a:pPr>
            <a:r>
              <a:rPr sz="1300">
                <a:solidFill>
                  <a:srgbClr val="68777D"/>
                </a:solidFill>
              </a:rPr>
              <a:t>NIBS  |  Director of Marketing and Communications</a:t>
            </a:r>
          </a:p>
        </p:txBody>
      </p:sp>
      <p:pic>
        <p:nvPicPr>
          <p:cNvPr id="29" name="Picture 28" descr="Headshot of Isabel Butler"/>
          <p:cNvPicPr>
            <a:picLocks noChangeAspect="1"/>
          </p:cNvPicPr>
          <p:nvPr/>
        </p:nvPicPr>
        <p:blipFill>
          <a:blip r:embed="rId6"/>
          <a:stretch>
            <a:fillRect/>
          </a:stretch>
        </p:blipFill>
        <p:spPr>
          <a:xfrm>
            <a:off x="9509760" y="2377440"/>
            <a:ext cx="1554480" cy="1554480"/>
          </a:xfrm>
          <a:prstGeom prst="ellipse">
            <a:avLst/>
          </a:prstGeom>
        </p:spPr>
      </p:pic>
      <p:sp>
        <p:nvSpPr>
          <p:cNvPr id="30" name="Isabel Butler rule"/>
          <p:cNvSpPr/>
          <p:nvPr/>
        </p:nvSpPr>
        <p:spPr>
          <a:xfrm>
            <a:off x="996696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Isabel Butler caption"/>
          <p:cNvSpPr txBox="1"/>
          <p:nvPr/>
        </p:nvSpPr>
        <p:spPr>
          <a:xfrm>
            <a:off x="8961120" y="4297680"/>
            <a:ext cx="2651760" cy="1828800"/>
          </a:xfrm>
          <a:prstGeom prst="rect">
            <a:avLst/>
          </a:prstGeom>
          <a:noFill/>
        </p:spPr>
        <p:txBody>
          <a:bodyPr wrap="square" tIns="18288" bIns="18288" anchor="t">
            <a:spAutoFit/>
          </a:bodyPr>
          <a:lstStyle/>
          <a:p>
            <a:pPr algn="ctr"/>
            <a:r>
              <a:rPr sz="1700" b="1">
                <a:solidFill>
                  <a:srgbClr val="003A5D"/>
                </a:solidFill>
              </a:rPr>
              <a:t>Isabel Butler</a:t>
            </a:r>
          </a:p>
          <a:p>
            <a:pPr algn="ctr">
              <a:spcBef>
                <a:spcPts val="400"/>
              </a:spcBef>
            </a:pPr>
            <a:r>
              <a:rPr sz="1400" b="1">
                <a:solidFill>
                  <a:srgbClr val="333333"/>
                </a:solidFill>
              </a:rPr>
              <a:t>Marketing Manager, DDSG</a:t>
            </a:r>
          </a:p>
          <a:p>
            <a:pPr algn="ctr">
              <a:spcBef>
                <a:spcPts val="400"/>
              </a:spcBef>
            </a:pPr>
            <a:r>
              <a:rPr sz="1300">
                <a:solidFill>
                  <a:srgbClr val="68777D"/>
                </a:solidFill>
              </a:rPr>
              <a:t>NIBS  |  Marketing Coordinator</a:t>
            </a:r>
          </a:p>
        </p:txBody>
      </p:sp>
      <p:sp>
        <p:nvSpPr>
          <p:cNvPr id="32"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spTree>
    <p:extLst>
      <p:ext uri="{BB962C8B-B14F-4D97-AF65-F5344CB8AC3E}">
        <p14:creationId xmlns:p14="http://schemas.microsoft.com/office/powerpoint/2010/main" val="1702506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endParaRPr lang="en-US" sz="1600" dirty="0"/>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Day 1 Recap</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FHWA / NIBS</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4</a:t>
            </a:r>
          </a:p>
        </p:txBody>
      </p:sp>
    </p:spTree>
    <p:extLst>
      <p:ext uri="{BB962C8B-B14F-4D97-AF65-F5344CB8AC3E}">
        <p14:creationId xmlns:p14="http://schemas.microsoft.com/office/powerpoint/2010/main" val="1988210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DDSG Members</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Current membership, alphabetical by last name</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graphicFrame>
        <p:nvGraphicFramePr>
          <p:cNvPr id="20" name="Member table 1"/>
          <p:cNvGraphicFramePr>
            <a:graphicFrameLocks noGrp="1"/>
          </p:cNvGraphicFramePr>
          <p:nvPr/>
        </p:nvGraphicFramePr>
        <p:xfrm>
          <a:off x="548640" y="2240280"/>
          <a:ext cx="5394960" cy="3950208"/>
        </p:xfrm>
        <a:graphic>
          <a:graphicData uri="http://schemas.openxmlformats.org/drawingml/2006/table">
            <a:tbl>
              <a:tblPr firstRow="1">
                <a:tableStyleId>{2D5ABB26-0587-4C30-8999-92F81FD0307C}</a:tableStyleId>
              </a:tblPr>
              <a:tblGrid>
                <a:gridCol w="2240280">
                  <a:extLst>
                    <a:ext uri="{9D8B030D-6E8A-4147-A177-3AD203B41FA5}">
                      <a16:colId xmlns:a16="http://schemas.microsoft.com/office/drawing/2014/main" val="20000"/>
                    </a:ext>
                  </a:extLst>
                </a:gridCol>
                <a:gridCol w="3154680">
                  <a:extLst>
                    <a:ext uri="{9D8B030D-6E8A-4147-A177-3AD203B41FA5}">
                      <a16:colId xmlns:a16="http://schemas.microsoft.com/office/drawing/2014/main" val="20001"/>
                    </a:ext>
                  </a:extLst>
                </a:gridCol>
              </a:tblGrid>
              <a:tr h="329184">
                <a:tc>
                  <a:txBody>
                    <a:bodyPr/>
                    <a:lstStyle/>
                    <a:p>
                      <a:r>
                        <a:rPr sz="1400" b="1" i="0">
                          <a:solidFill>
                            <a:srgbClr val="FFFFFF"/>
                          </a:solidFill>
                        </a:rPr>
                        <a:t>Member</a:t>
                      </a:r>
                    </a:p>
                  </a:txBody>
                  <a:tcPr marL="82296" marR="82296" marT="32004" marB="32004" anchor="ctr">
                    <a:lnL>
                      <a:no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400" b="1" i="0">
                          <a:solidFill>
                            <a:srgbClr val="FFFFFF"/>
                          </a:solidFill>
                        </a:rPr>
                        <a:t>Organization</a:t>
                      </a:r>
                    </a:p>
                  </a:txBody>
                  <a:tcPr marL="82296" marR="82296" marT="32004" marB="32004" anchor="ctr">
                    <a:lnL w="6350" cap="flat" cmpd="sng" algn="ctr">
                      <a:solidFill>
                        <a:srgbClr val="E6EBEE"/>
                      </a:solidFill>
                    </a:lnL>
                    <a:lnR>
                      <a:noFill/>
                    </a:lnR>
                    <a:lnT w="6350" cap="flat" cmpd="sng" algn="ctr">
                      <a:solidFill>
                        <a:srgbClr val="003A5D"/>
                      </a:solidFill>
                    </a:lnT>
                    <a:lnB w="6350" cap="flat" cmpd="sng" algn="ctr">
                      <a:solidFill>
                        <a:srgbClr val="003A5D"/>
                      </a:solidFill>
                    </a:lnB>
                    <a:solidFill>
                      <a:srgbClr val="003A5D"/>
                    </a:solidFill>
                  </a:tcPr>
                </a:tc>
                <a:extLst>
                  <a:ext uri="{0D108BD9-81ED-4DB2-BD59-A6C34878D82A}">
                    <a16:rowId xmlns:a16="http://schemas.microsoft.com/office/drawing/2014/main" val="10000"/>
                  </a:ext>
                </a:extLst>
              </a:tr>
              <a:tr h="329184">
                <a:tc>
                  <a:txBody>
                    <a:bodyPr/>
                    <a:lstStyle/>
                    <a:p>
                      <a:r>
                        <a:rPr sz="1400" b="1" i="0">
                          <a:solidFill>
                            <a:srgbClr val="003A5D"/>
                          </a:solidFill>
                        </a:rPr>
                        <a:t>Cassidy Blowers</a:t>
                      </a:r>
                    </a:p>
                  </a:txBody>
                  <a:tcPr marL="82296" marR="82296" marT="32004" marB="32004" anchor="ctr">
                    <a:lnL>
                      <a:no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400" b="0" i="0">
                          <a:solidFill>
                            <a:srgbClr val="333333"/>
                          </a:solidFill>
                        </a:rPr>
                        <a:t>DelDOT</a:t>
                      </a:r>
                    </a:p>
                  </a:txBody>
                  <a:tcPr marL="82296" marR="82296" marT="32004" marB="32004" anchor="ctr">
                    <a:lnL w="6350" cap="flat" cmpd="sng" algn="ctr">
                      <a:solidFill>
                        <a:srgbClr val="E6EBEE"/>
                      </a:solidFill>
                    </a:lnL>
                    <a:lnR>
                      <a:no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extLst>
                  <a:ext uri="{0D108BD9-81ED-4DB2-BD59-A6C34878D82A}">
                    <a16:rowId xmlns:a16="http://schemas.microsoft.com/office/drawing/2014/main" val="10001"/>
                  </a:ext>
                </a:extLst>
              </a:tr>
              <a:tr h="329184">
                <a:tc>
                  <a:txBody>
                    <a:bodyPr/>
                    <a:lstStyle/>
                    <a:p>
                      <a:r>
                        <a:rPr sz="1400" b="1" i="0">
                          <a:solidFill>
                            <a:srgbClr val="003A5D"/>
                          </a:solidFill>
                        </a:rPr>
                        <a:t>Rick Brice</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WSDOT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2"/>
                  </a:ext>
                </a:extLst>
              </a:tr>
              <a:tr h="329184">
                <a:tc>
                  <a:txBody>
                    <a:bodyPr/>
                    <a:lstStyle/>
                    <a:p>
                      <a:r>
                        <a:rPr sz="1400" b="1" i="0">
                          <a:solidFill>
                            <a:srgbClr val="003A5D"/>
                          </a:solidFill>
                        </a:rPr>
                        <a:t>Katie Brown</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Oklahoma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3"/>
                  </a:ext>
                </a:extLst>
              </a:tr>
              <a:tr h="329184">
                <a:tc>
                  <a:txBody>
                    <a:bodyPr/>
                    <a:lstStyle/>
                    <a:p>
                      <a:r>
                        <a:rPr sz="1400" b="1" i="0">
                          <a:solidFill>
                            <a:srgbClr val="003A5D"/>
                          </a:solidFill>
                        </a:rPr>
                        <a:t>Bryan Cawley</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4"/>
                  </a:ext>
                </a:extLst>
              </a:tr>
              <a:tr h="329184">
                <a:tc>
                  <a:txBody>
                    <a:bodyPr/>
                    <a:lstStyle/>
                    <a:p>
                      <a:r>
                        <a:rPr sz="1400" b="1" i="0">
                          <a:solidFill>
                            <a:srgbClr val="003A5D"/>
                          </a:solidFill>
                        </a:rPr>
                        <a:t>Matthew Corrigan</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5"/>
                  </a:ext>
                </a:extLst>
              </a:tr>
              <a:tr h="329184">
                <a:tc>
                  <a:txBody>
                    <a:bodyPr/>
                    <a:lstStyle/>
                    <a:p>
                      <a:r>
                        <a:rPr sz="1400" b="1" i="0">
                          <a:solidFill>
                            <a:srgbClr val="003A5D"/>
                          </a:solidFill>
                        </a:rPr>
                        <a:t>James Gray</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6"/>
                  </a:ext>
                </a:extLst>
              </a:tr>
              <a:tr h="329184">
                <a:tc>
                  <a:txBody>
                    <a:bodyPr/>
                    <a:lstStyle/>
                    <a:p>
                      <a:r>
                        <a:rPr sz="1400" b="1" i="0">
                          <a:solidFill>
                            <a:srgbClr val="003A5D"/>
                          </a:solidFill>
                        </a:rPr>
                        <a:t>Cyndee Hoagland</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Trimble</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7"/>
                  </a:ext>
                </a:extLst>
              </a:tr>
              <a:tr h="329184">
                <a:tc>
                  <a:txBody>
                    <a:bodyPr/>
                    <a:lstStyle/>
                    <a:p>
                      <a:r>
                        <a:rPr sz="1400" b="1" i="0">
                          <a:solidFill>
                            <a:srgbClr val="003A5D"/>
                          </a:solidFill>
                        </a:rPr>
                        <a:t>Will Holmes</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Kentucky Transportation Cabinet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8"/>
                  </a:ext>
                </a:extLst>
              </a:tr>
              <a:tr h="329184">
                <a:tc>
                  <a:txBody>
                    <a:bodyPr/>
                    <a:lstStyle/>
                    <a:p>
                      <a:r>
                        <a:rPr sz="1400" b="1" i="0">
                          <a:solidFill>
                            <a:srgbClr val="003A5D"/>
                          </a:solidFill>
                        </a:rPr>
                        <a:t>Carrie Lavallee</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MassDOT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9"/>
                  </a:ext>
                </a:extLst>
              </a:tr>
              <a:tr h="329184">
                <a:tc>
                  <a:txBody>
                    <a:bodyPr/>
                    <a:lstStyle/>
                    <a:p>
                      <a:r>
                        <a:rPr sz="1400" b="1" i="0">
                          <a:solidFill>
                            <a:srgbClr val="003A5D"/>
                          </a:solidFill>
                        </a:rPr>
                        <a:t>Jennifer Lloyd</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Tennessee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10"/>
                  </a:ext>
                </a:extLst>
              </a:tr>
              <a:tr h="329184">
                <a:tc>
                  <a:txBody>
                    <a:bodyPr/>
                    <a:lstStyle/>
                    <a:p>
                      <a:r>
                        <a:rPr sz="1400" b="1" i="0">
                          <a:solidFill>
                            <a:srgbClr val="003A5D"/>
                          </a:solidFill>
                        </a:rPr>
                        <a:t>Kevin Marshia</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AASHTO</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11"/>
                  </a:ext>
                </a:extLst>
              </a:tr>
            </a:tbl>
          </a:graphicData>
        </a:graphic>
      </p:graphicFrame>
      <p:graphicFrame>
        <p:nvGraphicFramePr>
          <p:cNvPr id="21" name="Member table 2"/>
          <p:cNvGraphicFramePr>
            <a:graphicFrameLocks noGrp="1"/>
          </p:cNvGraphicFramePr>
          <p:nvPr/>
        </p:nvGraphicFramePr>
        <p:xfrm>
          <a:off x="6217920" y="2240280"/>
          <a:ext cx="5394960" cy="3959352"/>
        </p:xfrm>
        <a:graphic>
          <a:graphicData uri="http://schemas.openxmlformats.org/drawingml/2006/table">
            <a:tbl>
              <a:tblPr firstRow="1">
                <a:tableStyleId>{2D5ABB26-0587-4C30-8999-92F81FD0307C}</a:tableStyleId>
              </a:tblPr>
              <a:tblGrid>
                <a:gridCol w="2240280">
                  <a:extLst>
                    <a:ext uri="{9D8B030D-6E8A-4147-A177-3AD203B41FA5}">
                      <a16:colId xmlns:a16="http://schemas.microsoft.com/office/drawing/2014/main" val="20000"/>
                    </a:ext>
                  </a:extLst>
                </a:gridCol>
                <a:gridCol w="3154680">
                  <a:extLst>
                    <a:ext uri="{9D8B030D-6E8A-4147-A177-3AD203B41FA5}">
                      <a16:colId xmlns:a16="http://schemas.microsoft.com/office/drawing/2014/main" val="20001"/>
                    </a:ext>
                  </a:extLst>
                </a:gridCol>
              </a:tblGrid>
              <a:tr h="329184">
                <a:tc>
                  <a:txBody>
                    <a:bodyPr/>
                    <a:lstStyle/>
                    <a:p>
                      <a:r>
                        <a:rPr sz="1400" b="1" i="0">
                          <a:solidFill>
                            <a:srgbClr val="FFFFFF"/>
                          </a:solidFill>
                        </a:rPr>
                        <a:t>Member</a:t>
                      </a:r>
                    </a:p>
                  </a:txBody>
                  <a:tcPr marL="82296" marR="82296" marT="32004" marB="32004" anchor="ctr">
                    <a:lnL>
                      <a:no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400" b="1" i="0">
                          <a:solidFill>
                            <a:srgbClr val="FFFFFF"/>
                          </a:solidFill>
                        </a:rPr>
                        <a:t>Organization</a:t>
                      </a:r>
                    </a:p>
                  </a:txBody>
                  <a:tcPr marL="82296" marR="82296" marT="32004" marB="32004" anchor="ctr">
                    <a:lnL w="6350" cap="flat" cmpd="sng" algn="ctr">
                      <a:solidFill>
                        <a:srgbClr val="E6EBEE"/>
                      </a:solidFill>
                    </a:lnL>
                    <a:lnR>
                      <a:noFill/>
                    </a:lnR>
                    <a:lnT w="6350" cap="flat" cmpd="sng" algn="ctr">
                      <a:solidFill>
                        <a:srgbClr val="003A5D"/>
                      </a:solidFill>
                    </a:lnT>
                    <a:lnB w="6350" cap="flat" cmpd="sng" algn="ctr">
                      <a:solidFill>
                        <a:srgbClr val="003A5D"/>
                      </a:solidFill>
                    </a:lnB>
                    <a:solidFill>
                      <a:srgbClr val="003A5D"/>
                    </a:solidFill>
                  </a:tcPr>
                </a:tc>
                <a:extLst>
                  <a:ext uri="{0D108BD9-81ED-4DB2-BD59-A6C34878D82A}">
                    <a16:rowId xmlns:a16="http://schemas.microsoft.com/office/drawing/2014/main" val="10000"/>
                  </a:ext>
                </a:extLst>
              </a:tr>
              <a:tr h="329184">
                <a:tc>
                  <a:txBody>
                    <a:bodyPr/>
                    <a:lstStyle/>
                    <a:p>
                      <a:r>
                        <a:rPr sz="1400" b="1" i="0">
                          <a:solidFill>
                            <a:srgbClr val="003A5D"/>
                          </a:solidFill>
                        </a:rPr>
                        <a:t>Allen Melley</a:t>
                      </a:r>
                    </a:p>
                  </a:txBody>
                  <a:tcPr marL="82296" marR="82296" marT="32004" marB="32004" anchor="ctr">
                    <a:lnL>
                      <a:no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400" b="0" i="0">
                          <a:solidFill>
                            <a:srgbClr val="333333"/>
                          </a:solidFill>
                        </a:rPr>
                        <a:t>PennDOT</a:t>
                      </a:r>
                    </a:p>
                  </a:txBody>
                  <a:tcPr marL="82296" marR="82296" marT="32004" marB="32004" anchor="ctr">
                    <a:lnL w="6350" cap="flat" cmpd="sng" algn="ctr">
                      <a:solidFill>
                        <a:srgbClr val="E6EBEE"/>
                      </a:solidFill>
                    </a:lnL>
                    <a:lnR>
                      <a:no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extLst>
                  <a:ext uri="{0D108BD9-81ED-4DB2-BD59-A6C34878D82A}">
                    <a16:rowId xmlns:a16="http://schemas.microsoft.com/office/drawing/2014/main" val="10001"/>
                  </a:ext>
                </a:extLst>
              </a:tr>
              <a:tr h="329184">
                <a:tc>
                  <a:txBody>
                    <a:bodyPr/>
                    <a:lstStyle/>
                    <a:p>
                      <a:r>
                        <a:rPr sz="1400" b="1" i="0">
                          <a:solidFill>
                            <a:srgbClr val="003A5D"/>
                          </a:solidFill>
                        </a:rPr>
                        <a:t>Katherine Petros</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FHWA</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2"/>
                  </a:ext>
                </a:extLst>
              </a:tr>
              <a:tr h="329184">
                <a:tc>
                  <a:txBody>
                    <a:bodyPr/>
                    <a:lstStyle/>
                    <a:p>
                      <a:r>
                        <a:rPr sz="1400" b="1" i="0">
                          <a:solidFill>
                            <a:srgbClr val="003A5D"/>
                          </a:solidFill>
                        </a:rPr>
                        <a:t>Devin Porr</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Caltrans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3"/>
                  </a:ext>
                </a:extLst>
              </a:tr>
              <a:tr h="329184">
                <a:tc>
                  <a:txBody>
                    <a:bodyPr/>
                    <a:lstStyle/>
                    <a:p>
                      <a:r>
                        <a:rPr sz="1400" b="1" i="0">
                          <a:solidFill>
                            <a:srgbClr val="003A5D"/>
                          </a:solidFill>
                        </a:rPr>
                        <a:t>Jonathan Porter</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AGC</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4"/>
                  </a:ext>
                </a:extLst>
              </a:tr>
              <a:tr h="329184">
                <a:tc>
                  <a:txBody>
                    <a:bodyPr/>
                    <a:lstStyle/>
                    <a:p>
                      <a:r>
                        <a:rPr sz="1400" b="1" i="0">
                          <a:solidFill>
                            <a:srgbClr val="003A5D"/>
                          </a:solidFill>
                        </a:rPr>
                        <a:t>Charlie Purcell</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Iowa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5"/>
                  </a:ext>
                </a:extLst>
              </a:tr>
              <a:tr h="329184">
                <a:tc>
                  <a:txBody>
                    <a:bodyPr/>
                    <a:lstStyle/>
                    <a:p>
                      <a:r>
                        <a:rPr sz="1400" b="1" i="0">
                          <a:solidFill>
                            <a:srgbClr val="003A5D"/>
                          </a:solidFill>
                        </a:rPr>
                        <a:t>Dan Reinke</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GFT Inc.</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6"/>
                  </a:ext>
                </a:extLst>
              </a:tr>
              <a:tr h="329184">
                <a:tc>
                  <a:txBody>
                    <a:bodyPr/>
                    <a:lstStyle/>
                    <a:p>
                      <a:r>
                        <a:rPr sz="1400" b="1" i="0">
                          <a:solidFill>
                            <a:srgbClr val="003A5D"/>
                          </a:solidFill>
                        </a:rPr>
                        <a:t>Will Sharp</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HDR</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7"/>
                  </a:ext>
                </a:extLst>
              </a:tr>
              <a:tr h="329184">
                <a:tc>
                  <a:txBody>
                    <a:bodyPr/>
                    <a:lstStyle/>
                    <a:p>
                      <a:r>
                        <a:rPr sz="1400" b="1" i="0">
                          <a:solidFill>
                            <a:srgbClr val="003A5D"/>
                          </a:solidFill>
                        </a:rPr>
                        <a:t>Trisha Stefanski</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MnDOT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8"/>
                  </a:ext>
                </a:extLst>
              </a:tr>
              <a:tr h="329184">
                <a:tc>
                  <a:txBody>
                    <a:bodyPr/>
                    <a:lstStyle/>
                    <a:p>
                      <a:r>
                        <a:rPr sz="1400" b="1" i="0">
                          <a:solidFill>
                            <a:srgbClr val="003A5D"/>
                          </a:solidFill>
                        </a:rPr>
                        <a:t>Jacob Tambunga</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400" b="0" i="0">
                          <a:solidFill>
                            <a:srgbClr val="333333"/>
                          </a:solidFill>
                        </a:rPr>
                        <a:t>Texas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9"/>
                  </a:ext>
                </a:extLst>
              </a:tr>
              <a:tr h="329184">
                <a:tc>
                  <a:txBody>
                    <a:bodyPr/>
                    <a:lstStyle/>
                    <a:p>
                      <a:r>
                        <a:rPr sz="1400" b="1" i="0">
                          <a:solidFill>
                            <a:srgbClr val="003A5D"/>
                          </a:solidFill>
                        </a:rPr>
                        <a:t>Brad Wieferich</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400" b="0" i="0">
                          <a:solidFill>
                            <a:srgbClr val="333333"/>
                          </a:solidFill>
                        </a:rPr>
                        <a:t>Michigan 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10"/>
                  </a:ext>
                </a:extLst>
              </a:tr>
              <a:tr h="329184">
                <a:tc>
                  <a:txBody>
                    <a:bodyPr/>
                    <a:lstStyle/>
                    <a:p>
                      <a:endParaRP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11"/>
                  </a:ext>
                </a:extLst>
              </a:tr>
            </a:tbl>
          </a:graphicData>
        </a:graphic>
      </p:graphicFrame>
      <p:sp>
        <p:nvSpPr>
          <p:cNvPr id="22"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spTree>
    <p:extLst>
      <p:ext uri="{BB962C8B-B14F-4D97-AF65-F5344CB8AC3E}">
        <p14:creationId xmlns:p14="http://schemas.microsoft.com/office/powerpoint/2010/main" val="1702506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Meeting Purpose and Focus</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Why the DDSG convenes</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0" name="Purpose heading"/>
          <p:cNvSpPr txBox="1"/>
          <p:nvPr/>
        </p:nvSpPr>
        <p:spPr>
          <a:xfrm>
            <a:off x="548640" y="2377440"/>
            <a:ext cx="5120640" cy="365760"/>
          </a:xfrm>
          <a:prstGeom prst="rect">
            <a:avLst/>
          </a:prstGeom>
          <a:noFill/>
        </p:spPr>
        <p:txBody>
          <a:bodyPr wrap="square" tIns="18288" bIns="18288" anchor="t">
            <a:spAutoFit/>
          </a:bodyPr>
          <a:lstStyle/>
          <a:p>
            <a:r>
              <a:rPr sz="1800" b="1">
                <a:solidFill>
                  <a:srgbClr val="003A5D"/>
                </a:solidFill>
              </a:rPr>
              <a:t>Purpose</a:t>
            </a:r>
          </a:p>
        </p:txBody>
      </p:sp>
      <p:sp>
        <p:nvSpPr>
          <p:cNvPr id="21" name="Purpose rule"/>
          <p:cNvSpPr/>
          <p:nvPr/>
        </p:nvSpPr>
        <p:spPr>
          <a:xfrm>
            <a:off x="548640" y="2834640"/>
            <a:ext cx="1143000" cy="45720"/>
          </a:xfrm>
          <a:prstGeom prst="rect">
            <a:avLst/>
          </a:prstGeom>
          <a:solidFill>
            <a:srgbClr val="76BC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Purpose text"/>
          <p:cNvSpPr txBox="1"/>
          <p:nvPr/>
        </p:nvSpPr>
        <p:spPr>
          <a:xfrm>
            <a:off x="548640" y="3108960"/>
            <a:ext cx="5120640" cy="2926080"/>
          </a:xfrm>
          <a:prstGeom prst="rect">
            <a:avLst/>
          </a:prstGeom>
          <a:noFill/>
        </p:spPr>
        <p:txBody>
          <a:bodyPr wrap="square" tIns="18288" bIns="18288" anchor="t">
            <a:spAutoFit/>
          </a:bodyPr>
          <a:lstStyle/>
          <a:p>
            <a:r>
              <a:rPr sz="2200">
                <a:solidFill>
                  <a:srgbClr val="333333"/>
                </a:solidFill>
              </a:rPr>
              <a:t>The Digital Delivery Stakeholder Group (DDSG) is a collaborative initiative led by FHWA to coordinate and integrate various digital delivery efforts across the transportation sector.</a:t>
            </a:r>
          </a:p>
        </p:txBody>
      </p:sp>
      <p:sp>
        <p:nvSpPr>
          <p:cNvPr id="23" name="Participation heading"/>
          <p:cNvSpPr txBox="1"/>
          <p:nvPr/>
        </p:nvSpPr>
        <p:spPr>
          <a:xfrm>
            <a:off x="6355080" y="2377440"/>
            <a:ext cx="5120640" cy="365760"/>
          </a:xfrm>
          <a:prstGeom prst="rect">
            <a:avLst/>
          </a:prstGeom>
          <a:noFill/>
        </p:spPr>
        <p:txBody>
          <a:bodyPr wrap="square" tIns="18288" bIns="18288" anchor="t">
            <a:spAutoFit/>
          </a:bodyPr>
          <a:lstStyle/>
          <a:p>
            <a:r>
              <a:rPr sz="1800" b="1">
                <a:solidFill>
                  <a:srgbClr val="003A5D"/>
                </a:solidFill>
              </a:rPr>
              <a:t>Participation</a:t>
            </a:r>
          </a:p>
        </p:txBody>
      </p:sp>
      <p:sp>
        <p:nvSpPr>
          <p:cNvPr id="24" name="Participation rule"/>
          <p:cNvSpPr/>
          <p:nvPr/>
        </p:nvSpPr>
        <p:spPr>
          <a:xfrm>
            <a:off x="6355080" y="2834640"/>
            <a:ext cx="1143000" cy="45720"/>
          </a:xfrm>
          <a:prstGeom prst="rect">
            <a:avLst/>
          </a:prstGeom>
          <a:solidFill>
            <a:srgbClr val="76BC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Participation text"/>
          <p:cNvSpPr txBox="1"/>
          <p:nvPr/>
        </p:nvSpPr>
        <p:spPr>
          <a:xfrm>
            <a:off x="6355080" y="3108960"/>
            <a:ext cx="5120640" cy="2926080"/>
          </a:xfrm>
          <a:prstGeom prst="rect">
            <a:avLst/>
          </a:prstGeom>
          <a:noFill/>
        </p:spPr>
        <p:txBody>
          <a:bodyPr wrap="square" tIns="18288" bIns="18288" anchor="t">
            <a:spAutoFit/>
          </a:bodyPr>
          <a:lstStyle/>
          <a:p>
            <a:r>
              <a:rPr sz="2200">
                <a:solidFill>
                  <a:srgbClr val="333333"/>
                </a:solidFill>
              </a:rPr>
              <a:t>The DDSG is an open group that brings together representatives from State Agencies, AASHTO Technical Committees, and Industry.</a:t>
            </a:r>
          </a:p>
        </p:txBody>
      </p:sp>
      <p:sp>
        <p:nvSpPr>
          <p:cNvPr id="26"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spTree>
    <p:extLst>
      <p:ext uri="{BB962C8B-B14F-4D97-AF65-F5344CB8AC3E}">
        <p14:creationId xmlns:p14="http://schemas.microsoft.com/office/powerpoint/2010/main" val="1702506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FHWA DDSG Hub</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Meeting materials, agendas, and updates in one place</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pic>
        <p:nvPicPr>
          <p:cNvPr id="20" name="Picture 19" descr="Screenshot of the FHWA DDSG Hub web page listing upcoming DDSG meetings"/>
          <p:cNvPicPr>
            <a:picLocks noChangeAspect="1"/>
          </p:cNvPicPr>
          <p:nvPr/>
        </p:nvPicPr>
        <p:blipFill>
          <a:blip r:embed="rId3"/>
          <a:stretch>
            <a:fillRect/>
          </a:stretch>
        </p:blipFill>
        <p:spPr>
          <a:xfrm>
            <a:off x="548640" y="2240280"/>
            <a:ext cx="4593424" cy="3977639"/>
          </a:xfrm>
          <a:prstGeom prst="rect">
            <a:avLst/>
          </a:prstGeom>
          <a:ln w="9525">
            <a:solidFill>
              <a:srgbClr val="D9E0E4"/>
            </a:solidFill>
          </a:ln>
        </p:spPr>
      </p:pic>
      <p:sp>
        <p:nvSpPr>
          <p:cNvPr id="21" name="Hub label"/>
          <p:cNvSpPr txBox="1"/>
          <p:nvPr/>
        </p:nvSpPr>
        <p:spPr>
          <a:xfrm>
            <a:off x="5897880" y="2331720"/>
            <a:ext cx="5669280" cy="274320"/>
          </a:xfrm>
          <a:prstGeom prst="rect">
            <a:avLst/>
          </a:prstGeom>
          <a:noFill/>
        </p:spPr>
        <p:txBody>
          <a:bodyPr wrap="square" tIns="18288" bIns="18288" anchor="t">
            <a:spAutoFit/>
          </a:bodyPr>
          <a:lstStyle/>
          <a:p>
            <a:r>
              <a:rPr sz="1100" b="1">
                <a:solidFill>
                  <a:srgbClr val="76BC21"/>
                </a:solidFill>
              </a:rPr>
              <a:t>VISIT THE HUB</a:t>
            </a:r>
          </a:p>
        </p:txBody>
      </p:sp>
      <p:sp>
        <p:nvSpPr>
          <p:cNvPr id="22" name="Hub link"/>
          <p:cNvSpPr txBox="1"/>
          <p:nvPr/>
        </p:nvSpPr>
        <p:spPr>
          <a:xfrm>
            <a:off x="5897880" y="2651760"/>
            <a:ext cx="5669280" cy="457200"/>
          </a:xfrm>
          <a:prstGeom prst="rect">
            <a:avLst/>
          </a:prstGeom>
          <a:noFill/>
        </p:spPr>
        <p:txBody>
          <a:bodyPr wrap="square" tIns="18288" bIns="18288" anchor="t">
            <a:spAutoFit/>
          </a:bodyPr>
          <a:lstStyle/>
          <a:p>
            <a:r>
              <a:rPr sz="2000" b="1">
                <a:solidFill>
                  <a:srgbClr val="003A5D"/>
                </a:solidFill>
                <a:hlinkClick r:id="rId4"/>
              </a:rPr>
              <a:t>nibs.org/solutions/fhwa-digital-delivery</a:t>
            </a:r>
          </a:p>
        </p:txBody>
      </p:sp>
      <p:sp>
        <p:nvSpPr>
          <p:cNvPr id="23" name="Hub note"/>
          <p:cNvSpPr txBox="1"/>
          <p:nvPr/>
        </p:nvSpPr>
        <p:spPr>
          <a:xfrm>
            <a:off x="5897880" y="3154680"/>
            <a:ext cx="5669280" cy="548640"/>
          </a:xfrm>
          <a:prstGeom prst="rect">
            <a:avLst/>
          </a:prstGeom>
          <a:noFill/>
        </p:spPr>
        <p:txBody>
          <a:bodyPr wrap="square" tIns="18288" bIns="18288" anchor="t">
            <a:spAutoFit/>
          </a:bodyPr>
          <a:lstStyle/>
          <a:p>
            <a:r>
              <a:rPr sz="1500">
                <a:solidFill>
                  <a:srgbClr val="333333"/>
                </a:solidFill>
              </a:rPr>
              <a:t>Agendas, presentations, and meeting summaries are posted after each meeting.</a:t>
            </a:r>
          </a:p>
        </p:txBody>
      </p:sp>
      <p:sp>
        <p:nvSpPr>
          <p:cNvPr id="24" name="Hub QR code spot"/>
          <p:cNvSpPr/>
          <p:nvPr/>
        </p:nvSpPr>
        <p:spPr>
          <a:xfrm>
            <a:off x="5897880" y="3931920"/>
            <a:ext cx="2103120" cy="2103120"/>
          </a:xfrm>
          <a:prstGeom prst="rect">
            <a:avLst/>
          </a:prstGeom>
          <a:solidFill>
            <a:srgbClr val="F3F5F6"/>
          </a:solidFill>
          <a:ln w="28575">
            <a:solidFill>
              <a:srgbClr val="76BC21"/>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Hub QR code here</a:t>
            </a:r>
          </a:p>
        </p:txBody>
      </p:sp>
      <p:sp>
        <p:nvSpPr>
          <p:cNvPr id="25"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pic>
        <p:nvPicPr>
          <p:cNvPr id="2" name="Picture 1">
            <a:extLst>
              <a:ext uri="{FF2B5EF4-FFF2-40B4-BE49-F238E27FC236}">
                <a16:creationId xmlns:a16="http://schemas.microsoft.com/office/drawing/2014/main" id="{B9B489F2-45A6-63CA-BE3F-DD3D65CC8393}"/>
              </a:ext>
            </a:extLst>
          </p:cNvPr>
          <p:cNvPicPr>
            <a:picLocks noChangeAspect="1"/>
          </p:cNvPicPr>
          <p:nvPr/>
        </p:nvPicPr>
        <p:blipFill>
          <a:blip r:embed="rId5"/>
          <a:srcRect r="-437" b="457"/>
          <a:stretch>
            <a:fillRect/>
          </a:stretch>
        </p:blipFill>
        <p:spPr>
          <a:xfrm>
            <a:off x="5876538" y="3864704"/>
            <a:ext cx="2343815" cy="2228155"/>
          </a:xfrm>
          <a:prstGeom prst="rect">
            <a:avLst/>
          </a:prstGeom>
        </p:spPr>
      </p:pic>
    </p:spTree>
    <p:extLst>
      <p:ext uri="{BB962C8B-B14F-4D97-AF65-F5344CB8AC3E}">
        <p14:creationId xmlns:p14="http://schemas.microsoft.com/office/powerpoint/2010/main" val="1702506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Agenda – Day 2</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Wednesday, September 30, 2026  |  8:30 a.m. – 3:45 p.m. ET  |  Applications, shared information resources, and next steps</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graphicFrame>
        <p:nvGraphicFramePr>
          <p:cNvPr id="20" name="Agenda – Day 2 table"/>
          <p:cNvGraphicFramePr>
            <a:graphicFrameLocks noGrp="1"/>
          </p:cNvGraphicFramePr>
          <p:nvPr/>
        </p:nvGraphicFramePr>
        <p:xfrm>
          <a:off x="548640" y="2194560"/>
          <a:ext cx="11082528" cy="3368040"/>
        </p:xfrm>
        <a:graphic>
          <a:graphicData uri="http://schemas.openxmlformats.org/drawingml/2006/table">
            <a:tbl>
              <a:tblPr firstRow="1">
                <a:tableStyleId>{2D5ABB26-0587-4C30-8999-92F81FD0307C}</a:tableStyleId>
              </a:tblPr>
              <a:tblGrid>
                <a:gridCol w="1920240">
                  <a:extLst>
                    <a:ext uri="{9D8B030D-6E8A-4147-A177-3AD203B41FA5}">
                      <a16:colId xmlns:a16="http://schemas.microsoft.com/office/drawing/2014/main" val="20000"/>
                    </a:ext>
                  </a:extLst>
                </a:gridCol>
                <a:gridCol w="5303520">
                  <a:extLst>
                    <a:ext uri="{9D8B030D-6E8A-4147-A177-3AD203B41FA5}">
                      <a16:colId xmlns:a16="http://schemas.microsoft.com/office/drawing/2014/main" val="20001"/>
                    </a:ext>
                  </a:extLst>
                </a:gridCol>
                <a:gridCol w="3858768">
                  <a:extLst>
                    <a:ext uri="{9D8B030D-6E8A-4147-A177-3AD203B41FA5}">
                      <a16:colId xmlns:a16="http://schemas.microsoft.com/office/drawing/2014/main" val="20002"/>
                    </a:ext>
                  </a:extLst>
                </a:gridCol>
              </a:tblGrid>
              <a:tr h="310896">
                <a:tc>
                  <a:txBody>
                    <a:bodyPr/>
                    <a:lstStyle/>
                    <a:p>
                      <a:r>
                        <a:rPr sz="1300" b="1" i="0">
                          <a:solidFill>
                            <a:srgbClr val="FFFFFF"/>
                          </a:solidFill>
                        </a:rPr>
                        <a:t>Time</a:t>
                      </a:r>
                    </a:p>
                  </a:txBody>
                  <a:tcPr marL="82296" marR="82296" marT="32004" marB="32004" anchor="ctr">
                    <a:lnL>
                      <a:no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300" b="1" i="0">
                          <a:solidFill>
                            <a:srgbClr val="FFFFFF"/>
                          </a:solidFill>
                        </a:rPr>
                        <a:t>Agenda Item</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003A5D"/>
                      </a:solidFill>
                    </a:lnT>
                    <a:lnB w="6350" cap="flat" cmpd="sng" algn="ctr">
                      <a:solidFill>
                        <a:srgbClr val="003A5D"/>
                      </a:solidFill>
                    </a:lnB>
                    <a:solidFill>
                      <a:srgbClr val="003A5D"/>
                    </a:solidFill>
                  </a:tcPr>
                </a:tc>
                <a:tc>
                  <a:txBody>
                    <a:bodyPr/>
                    <a:lstStyle/>
                    <a:p>
                      <a:r>
                        <a:rPr sz="1300" b="1" i="0">
                          <a:solidFill>
                            <a:srgbClr val="FFFFFF"/>
                          </a:solidFill>
                        </a:rPr>
                        <a:t>Presenter(s) / Facilitator(s)</a:t>
                      </a:r>
                    </a:p>
                  </a:txBody>
                  <a:tcPr marL="82296" marR="82296" marT="32004" marB="32004" anchor="ctr">
                    <a:lnL w="6350" cap="flat" cmpd="sng" algn="ctr">
                      <a:solidFill>
                        <a:srgbClr val="E6EBEE"/>
                      </a:solidFill>
                    </a:lnL>
                    <a:lnR>
                      <a:noFill/>
                    </a:lnR>
                    <a:lnT w="6350" cap="flat" cmpd="sng" algn="ctr">
                      <a:solidFill>
                        <a:srgbClr val="003A5D"/>
                      </a:solidFill>
                    </a:lnT>
                    <a:lnB w="6350" cap="flat" cmpd="sng" algn="ctr">
                      <a:solidFill>
                        <a:srgbClr val="003A5D"/>
                      </a:solidFill>
                    </a:lnB>
                    <a:solidFill>
                      <a:srgbClr val="003A5D"/>
                    </a:solidFill>
                  </a:tcPr>
                </a:tc>
                <a:extLst>
                  <a:ext uri="{0D108BD9-81ED-4DB2-BD59-A6C34878D82A}">
                    <a16:rowId xmlns:a16="http://schemas.microsoft.com/office/drawing/2014/main" val="10000"/>
                  </a:ext>
                </a:extLst>
              </a:tr>
              <a:tr h="274320">
                <a:tc>
                  <a:txBody>
                    <a:bodyPr/>
                    <a:lstStyle/>
                    <a:p>
                      <a:r>
                        <a:rPr sz="1300" b="1" i="0">
                          <a:solidFill>
                            <a:srgbClr val="003A5D"/>
                          </a:solidFill>
                        </a:rPr>
                        <a:t>8:30–9:15 a.m.</a:t>
                      </a:r>
                    </a:p>
                  </a:txBody>
                  <a:tcPr marL="82296" marR="82296" marT="32004" marB="32004" anchor="ctr">
                    <a:lnL>
                      <a:no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300" b="0" i="1">
                          <a:solidFill>
                            <a:srgbClr val="68777D"/>
                          </a:solidFill>
                        </a:rPr>
                        <a:t>Welcome, Day 1 recap, Day 2 objectives, and opening poll</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tc>
                  <a:txBody>
                    <a:bodyPr/>
                    <a:lstStyle/>
                    <a:p>
                      <a:r>
                        <a:rPr sz="1300" b="0" i="0">
                          <a:solidFill>
                            <a:srgbClr val="333333"/>
                          </a:solidFill>
                        </a:rPr>
                        <a:t>FHWA / NIBS</a:t>
                      </a:r>
                    </a:p>
                  </a:txBody>
                  <a:tcPr marL="82296" marR="82296" marT="32004" marB="32004" anchor="ctr">
                    <a:lnL w="6350" cap="flat" cmpd="sng" algn="ctr">
                      <a:solidFill>
                        <a:srgbClr val="E6EBEE"/>
                      </a:solidFill>
                    </a:lnL>
                    <a:lnR>
                      <a:noFill/>
                    </a:lnR>
                    <a:lnT w="6350" cap="flat" cmpd="sng" algn="ctr">
                      <a:solidFill>
                        <a:srgbClr val="003A5D"/>
                      </a:solidFill>
                      <a:prstDash val="solid"/>
                      <a:round/>
                      <a:headEnd type="none" w="med" len="med"/>
                      <a:tailEnd type="none" w="med" len="med"/>
                    </a:lnT>
                    <a:lnB w="6350" cap="flat" cmpd="sng" algn="ctr">
                      <a:solidFill>
                        <a:srgbClr val="D9E0E4"/>
                      </a:solidFill>
                    </a:lnB>
                    <a:solidFill>
                      <a:srgbClr val="FFFFFF"/>
                    </a:solidFill>
                  </a:tcPr>
                </a:tc>
                <a:extLst>
                  <a:ext uri="{0D108BD9-81ED-4DB2-BD59-A6C34878D82A}">
                    <a16:rowId xmlns:a16="http://schemas.microsoft.com/office/drawing/2014/main" val="10001"/>
                  </a:ext>
                </a:extLst>
              </a:tr>
              <a:tr h="274320">
                <a:tc>
                  <a:txBody>
                    <a:bodyPr/>
                    <a:lstStyle/>
                    <a:p>
                      <a:r>
                        <a:rPr sz="1300" b="1" i="0">
                          <a:solidFill>
                            <a:srgbClr val="003A5D"/>
                          </a:solidFill>
                        </a:rPr>
                        <a:t>9:15–9:45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Workshop Block 2A: Digital Delivery Applications</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Richard Brice (WSDOT)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2"/>
                  </a:ext>
                </a:extLst>
              </a:tr>
              <a:tr h="274320">
                <a:tc>
                  <a:txBody>
                    <a:bodyPr/>
                    <a:lstStyle/>
                    <a:p>
                      <a:r>
                        <a:rPr sz="1300" b="1" i="0">
                          <a:solidFill>
                            <a:srgbClr val="003A5D"/>
                          </a:solidFill>
                        </a:rPr>
                        <a:t>9:45–10:00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1">
                          <a:solidFill>
                            <a:srgbClr val="68777D"/>
                          </a:solidFill>
                        </a:rPr>
                        <a:t>Break</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3"/>
                  </a:ext>
                </a:extLst>
              </a:tr>
              <a:tr h="274320">
                <a:tc>
                  <a:txBody>
                    <a:bodyPr/>
                    <a:lstStyle/>
                    <a:p>
                      <a:r>
                        <a:rPr sz="1300" b="1" i="0">
                          <a:solidFill>
                            <a:srgbClr val="003A5D"/>
                          </a:solidFill>
                        </a:rPr>
                        <a:t>10:00–11:30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Workshop Block 2B: Applications Panel and Facilitated Discussion</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Thomas Hamski (Iowa DOT); Cyndee Hoagland (Trimble); Jim Mahugh (WSDOT)</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4"/>
                  </a:ext>
                </a:extLst>
              </a:tr>
              <a:tr h="274320">
                <a:tc>
                  <a:txBody>
                    <a:bodyPr/>
                    <a:lstStyle/>
                    <a:p>
                      <a:r>
                        <a:rPr sz="1300" b="1" i="0">
                          <a:solidFill>
                            <a:srgbClr val="003A5D"/>
                          </a:solidFill>
                        </a:rPr>
                        <a:t>11:30–11:45 a.m.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Education Session</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Aaron Costin (NIBS / S3 BIM)</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5"/>
                  </a:ext>
                </a:extLst>
              </a:tr>
              <a:tr h="274320">
                <a:tc>
                  <a:txBody>
                    <a:bodyPr/>
                    <a:lstStyle/>
                    <a:p>
                      <a:r>
                        <a:rPr sz="1300" b="1" i="0">
                          <a:solidFill>
                            <a:srgbClr val="003A5D"/>
                          </a:solidFill>
                        </a:rPr>
                        <a:t>11:45 a.m.–1:00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1">
                          <a:solidFill>
                            <a:srgbClr val="68777D"/>
                          </a:solidFill>
                        </a:rPr>
                        <a:t>Lunch</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On your own</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6"/>
                  </a:ext>
                </a:extLst>
              </a:tr>
              <a:tr h="274320">
                <a:tc>
                  <a:txBody>
                    <a:bodyPr/>
                    <a:lstStyle/>
                    <a:p>
                      <a:r>
                        <a:rPr sz="1300" b="1" i="0">
                          <a:solidFill>
                            <a:srgbClr val="003A5D"/>
                          </a:solidFill>
                        </a:rPr>
                        <a:t>1:00–2:00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Workshop Block 3A: Libraries and Data Dictionaries</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Abhishek Bhargava (WSP); John Wilkerson (MBI)</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7"/>
                  </a:ext>
                </a:extLst>
              </a:tr>
              <a:tr h="274320">
                <a:tc>
                  <a:txBody>
                    <a:bodyPr/>
                    <a:lstStyle/>
                    <a:p>
                      <a:r>
                        <a:rPr sz="1300" b="1" i="0">
                          <a:solidFill>
                            <a:srgbClr val="003A5D"/>
                          </a:solidFill>
                        </a:rPr>
                        <a:t>2:00–2:30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1">
                          <a:solidFill>
                            <a:srgbClr val="68777D"/>
                          </a:solidFill>
                        </a:rPr>
                        <a:t>Open discussion, break, and closing poll</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endParaRP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08"/>
                  </a:ext>
                </a:extLst>
              </a:tr>
              <a:tr h="274320">
                <a:tc>
                  <a:txBody>
                    <a:bodyPr/>
                    <a:lstStyle/>
                    <a:p>
                      <a:r>
                        <a:rPr sz="1300" b="1" i="0">
                          <a:solidFill>
                            <a:srgbClr val="003A5D"/>
                          </a:solidFill>
                        </a:rPr>
                        <a:t>2:30–3:15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1" i="0">
                          <a:solidFill>
                            <a:srgbClr val="333333"/>
                          </a:solidFill>
                        </a:rPr>
                        <a:t>Workshop Block 3B: Collective Priorities and Proposed Work</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FFFFF"/>
                    </a:solidFill>
                  </a:tcPr>
                </a:tc>
                <a:tc>
                  <a:txBody>
                    <a:bodyPr/>
                    <a:lstStyle/>
                    <a:p>
                      <a:r>
                        <a:rPr sz="1300" b="0" i="0">
                          <a:solidFill>
                            <a:srgbClr val="333333"/>
                          </a:solidFill>
                        </a:rPr>
                        <a:t>Facilitator; all participants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FFFFF"/>
                    </a:solidFill>
                  </a:tcPr>
                </a:tc>
                <a:extLst>
                  <a:ext uri="{0D108BD9-81ED-4DB2-BD59-A6C34878D82A}">
                    <a16:rowId xmlns:a16="http://schemas.microsoft.com/office/drawing/2014/main" val="10009"/>
                  </a:ext>
                </a:extLst>
              </a:tr>
              <a:tr h="274320">
                <a:tc>
                  <a:txBody>
                    <a:bodyPr/>
                    <a:lstStyle/>
                    <a:p>
                      <a:r>
                        <a:rPr sz="1300" b="1" i="0">
                          <a:solidFill>
                            <a:srgbClr val="003A5D"/>
                          </a:solidFill>
                        </a:rPr>
                        <a:t>3:15–3:45 p.m.</a:t>
                      </a:r>
                    </a:p>
                  </a:txBody>
                  <a:tcPr marL="82296" marR="82296" marT="32004" marB="32004" anchor="ctr">
                    <a:lnL>
                      <a:no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1" i="0">
                          <a:solidFill>
                            <a:srgbClr val="333333"/>
                          </a:solidFill>
                        </a:rPr>
                        <a:t>Decisions, Action Items, Next Meeting, and Adjournment</a:t>
                      </a:r>
                    </a:p>
                  </a:txBody>
                  <a:tcPr marL="82296" marR="82296" marT="32004" marB="32004" anchor="ctr">
                    <a:lnL w="6350" cap="flat" cmpd="sng" algn="ctr">
                      <a:solidFill>
                        <a:srgbClr val="E6EBEE"/>
                      </a:solidFill>
                    </a:lnL>
                    <a:lnR w="6350" cap="flat" cmpd="sng" algn="ctr">
                      <a:solidFill>
                        <a:srgbClr val="E6EBEE"/>
                      </a:solidFill>
                    </a:lnR>
                    <a:lnT w="6350" cap="flat" cmpd="sng" algn="ctr">
                      <a:solidFill>
                        <a:srgbClr val="D9E0E4"/>
                      </a:solidFill>
                    </a:lnT>
                    <a:lnB w="6350" cap="flat" cmpd="sng" algn="ctr">
                      <a:solidFill>
                        <a:srgbClr val="D9E0E4"/>
                      </a:solidFill>
                    </a:lnB>
                    <a:solidFill>
                      <a:srgbClr val="F3F5F6"/>
                    </a:solidFill>
                  </a:tcPr>
                </a:tc>
                <a:tc>
                  <a:txBody>
                    <a:bodyPr/>
                    <a:lstStyle/>
                    <a:p>
                      <a:r>
                        <a:rPr sz="1300" b="0" i="0">
                          <a:solidFill>
                            <a:srgbClr val="333333"/>
                          </a:solidFill>
                        </a:rPr>
                        <a:t>Matthew Corrigan (FHWA); NIBS</a:t>
                      </a:r>
                    </a:p>
                  </a:txBody>
                  <a:tcPr marL="82296" marR="82296" marT="32004" marB="32004" anchor="ctr">
                    <a:lnL w="6350" cap="flat" cmpd="sng" algn="ctr">
                      <a:solidFill>
                        <a:srgbClr val="E6EBEE"/>
                      </a:solidFill>
                    </a:lnL>
                    <a:lnR>
                      <a:noFill/>
                    </a:lnR>
                    <a:lnT w="6350" cap="flat" cmpd="sng" algn="ctr">
                      <a:solidFill>
                        <a:srgbClr val="D9E0E4"/>
                      </a:solidFill>
                    </a:lnT>
                    <a:lnB w="6350" cap="flat" cmpd="sng" algn="ctr">
                      <a:solidFill>
                        <a:srgbClr val="D9E0E4"/>
                      </a:solidFill>
                    </a:lnB>
                    <a:solidFill>
                      <a:srgbClr val="F3F5F6"/>
                    </a:solidFill>
                  </a:tcPr>
                </a:tc>
                <a:extLst>
                  <a:ext uri="{0D108BD9-81ED-4DB2-BD59-A6C34878D82A}">
                    <a16:rowId xmlns:a16="http://schemas.microsoft.com/office/drawing/2014/main" val="10010"/>
                  </a:ext>
                </a:extLst>
              </a:tr>
            </a:tbl>
          </a:graphicData>
        </a:graphic>
      </p:graphicFrame>
      <p:sp>
        <p:nvSpPr>
          <p:cNvPr id="21"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spTree>
    <p:extLst>
      <p:ext uri="{BB962C8B-B14F-4D97-AF65-F5344CB8AC3E}">
        <p14:creationId xmlns:p14="http://schemas.microsoft.com/office/powerpoint/2010/main" val="1702506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DDSG Logo Options</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Three candidate designs for the group identity</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0" name="Logo option 1 card"/>
          <p:cNvSpPr/>
          <p:nvPr/>
        </p:nvSpPr>
        <p:spPr>
          <a:xfrm>
            <a:off x="548640" y="2331720"/>
            <a:ext cx="3557016" cy="3383280"/>
          </a:xfrm>
          <a:prstGeom prst="rect">
            <a:avLst/>
          </a:prstGeom>
          <a:solidFill>
            <a:srgbClr val="F3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DDSG logo option 1"/>
          <p:cNvPicPr>
            <a:picLocks noChangeAspect="1"/>
          </p:cNvPicPr>
          <p:nvPr/>
        </p:nvPicPr>
        <p:blipFill>
          <a:blip r:embed="rId3"/>
          <a:stretch>
            <a:fillRect/>
          </a:stretch>
        </p:blipFill>
        <p:spPr>
          <a:xfrm>
            <a:off x="797317" y="2514600"/>
            <a:ext cx="3059662" cy="2377440"/>
          </a:xfrm>
          <a:prstGeom prst="rect">
            <a:avLst/>
          </a:prstGeom>
        </p:spPr>
      </p:pic>
      <p:sp>
        <p:nvSpPr>
          <p:cNvPr id="22" name="Option 1 label"/>
          <p:cNvSpPr txBox="1"/>
          <p:nvPr/>
        </p:nvSpPr>
        <p:spPr>
          <a:xfrm>
            <a:off x="548640" y="5074920"/>
            <a:ext cx="3557016" cy="457200"/>
          </a:xfrm>
          <a:prstGeom prst="rect">
            <a:avLst/>
          </a:prstGeom>
          <a:noFill/>
        </p:spPr>
        <p:txBody>
          <a:bodyPr wrap="square" tIns="18288" bIns="18288" anchor="t">
            <a:spAutoFit/>
          </a:bodyPr>
          <a:lstStyle/>
          <a:p>
            <a:pPr algn="ctr"/>
            <a:r>
              <a:rPr sz="1800" b="1">
                <a:solidFill>
                  <a:srgbClr val="003A5D"/>
                </a:solidFill>
              </a:rPr>
              <a:t>Option 1</a:t>
            </a:r>
          </a:p>
        </p:txBody>
      </p:sp>
      <p:sp>
        <p:nvSpPr>
          <p:cNvPr id="23" name="Logo option 2 card"/>
          <p:cNvSpPr/>
          <p:nvPr/>
        </p:nvSpPr>
        <p:spPr>
          <a:xfrm>
            <a:off x="4315968" y="2331720"/>
            <a:ext cx="3557016" cy="3383280"/>
          </a:xfrm>
          <a:prstGeom prst="rect">
            <a:avLst/>
          </a:prstGeom>
          <a:solidFill>
            <a:srgbClr val="F3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DDSG logo option 2"/>
          <p:cNvPicPr>
            <a:picLocks noChangeAspect="1"/>
          </p:cNvPicPr>
          <p:nvPr/>
        </p:nvPicPr>
        <p:blipFill>
          <a:blip r:embed="rId4"/>
          <a:stretch>
            <a:fillRect/>
          </a:stretch>
        </p:blipFill>
        <p:spPr>
          <a:xfrm>
            <a:off x="4775485" y="2514600"/>
            <a:ext cx="2637981" cy="2377440"/>
          </a:xfrm>
          <a:prstGeom prst="rect">
            <a:avLst/>
          </a:prstGeom>
        </p:spPr>
      </p:pic>
      <p:sp>
        <p:nvSpPr>
          <p:cNvPr id="25" name="Option 2 label"/>
          <p:cNvSpPr txBox="1"/>
          <p:nvPr/>
        </p:nvSpPr>
        <p:spPr>
          <a:xfrm>
            <a:off x="4315968" y="5074920"/>
            <a:ext cx="3557016" cy="457200"/>
          </a:xfrm>
          <a:prstGeom prst="rect">
            <a:avLst/>
          </a:prstGeom>
          <a:noFill/>
        </p:spPr>
        <p:txBody>
          <a:bodyPr wrap="square" tIns="18288" bIns="18288" anchor="t">
            <a:spAutoFit/>
          </a:bodyPr>
          <a:lstStyle/>
          <a:p>
            <a:pPr algn="ctr"/>
            <a:r>
              <a:rPr sz="1800" b="1">
                <a:solidFill>
                  <a:srgbClr val="003A5D"/>
                </a:solidFill>
              </a:rPr>
              <a:t>Option 2</a:t>
            </a:r>
          </a:p>
        </p:txBody>
      </p:sp>
      <p:sp>
        <p:nvSpPr>
          <p:cNvPr id="26" name="Logo option 3 card"/>
          <p:cNvSpPr/>
          <p:nvPr/>
        </p:nvSpPr>
        <p:spPr>
          <a:xfrm>
            <a:off x="8083296" y="2331720"/>
            <a:ext cx="3557016" cy="3383280"/>
          </a:xfrm>
          <a:prstGeom prst="rect">
            <a:avLst/>
          </a:prstGeom>
          <a:solidFill>
            <a:srgbClr val="F3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7" name="Picture 26" descr="DDSG logo option 3"/>
          <p:cNvPicPr>
            <a:picLocks noChangeAspect="1"/>
          </p:cNvPicPr>
          <p:nvPr/>
        </p:nvPicPr>
        <p:blipFill>
          <a:blip r:embed="rId5"/>
          <a:stretch>
            <a:fillRect/>
          </a:stretch>
        </p:blipFill>
        <p:spPr>
          <a:xfrm>
            <a:off x="8391824" y="2514600"/>
            <a:ext cx="2939959" cy="2377440"/>
          </a:xfrm>
          <a:prstGeom prst="rect">
            <a:avLst/>
          </a:prstGeom>
        </p:spPr>
      </p:pic>
      <p:sp>
        <p:nvSpPr>
          <p:cNvPr id="28" name="Option 3 label"/>
          <p:cNvSpPr txBox="1"/>
          <p:nvPr/>
        </p:nvSpPr>
        <p:spPr>
          <a:xfrm>
            <a:off x="8083296" y="5074920"/>
            <a:ext cx="3557016" cy="457200"/>
          </a:xfrm>
          <a:prstGeom prst="rect">
            <a:avLst/>
          </a:prstGeom>
          <a:noFill/>
        </p:spPr>
        <p:txBody>
          <a:bodyPr wrap="square" tIns="18288" bIns="18288" anchor="t">
            <a:spAutoFit/>
          </a:bodyPr>
          <a:lstStyle/>
          <a:p>
            <a:pPr algn="ctr"/>
            <a:r>
              <a:rPr sz="1800" b="1">
                <a:solidFill>
                  <a:srgbClr val="003A5D"/>
                </a:solidFill>
              </a:rPr>
              <a:t>Option 3</a:t>
            </a:r>
          </a:p>
        </p:txBody>
      </p:sp>
      <p:sp>
        <p:nvSpPr>
          <p:cNvPr id="29"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pic>
        <p:nvPicPr>
          <p:cNvPr id="2" name="Picture 1">
            <a:extLst>
              <a:ext uri="{FF2B5EF4-FFF2-40B4-BE49-F238E27FC236}">
                <a16:creationId xmlns:a16="http://schemas.microsoft.com/office/drawing/2014/main" id="{EAEC0B09-6205-4C71-ED0E-7F37D94DB09C}"/>
              </a:ext>
            </a:extLst>
          </p:cNvPr>
          <p:cNvPicPr>
            <a:picLocks noChangeAspect="1"/>
          </p:cNvPicPr>
          <p:nvPr/>
        </p:nvPicPr>
        <p:blipFill>
          <a:blip r:embed="rId6"/>
          <a:srcRect/>
          <a:stretch>
            <a:fillRect/>
          </a:stretch>
        </p:blipFill>
        <p:spPr>
          <a:xfrm>
            <a:off x="5320665" y="539750"/>
            <a:ext cx="1570990" cy="1490980"/>
          </a:xfrm>
          <a:prstGeom prst="rect">
            <a:avLst/>
          </a:prstGeom>
        </p:spPr>
      </p:pic>
      <p:sp>
        <p:nvSpPr>
          <p:cNvPr id="3" name="TextBox 4">
            <a:extLst>
              <a:ext uri="{FF2B5EF4-FFF2-40B4-BE49-F238E27FC236}">
                <a16:creationId xmlns:a16="http://schemas.microsoft.com/office/drawing/2014/main" id="{90EEF041-DF87-B376-9E31-F1A90C802915}"/>
              </a:ext>
            </a:extLst>
          </p:cNvPr>
          <p:cNvSpPr txBox="1"/>
          <p:nvPr/>
        </p:nvSpPr>
        <p:spPr>
          <a:xfrm>
            <a:off x="5191760" y="116840"/>
            <a:ext cx="6096000" cy="7848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700" b="1">
                <a:solidFill>
                  <a:srgbClr val="003A5D"/>
                </a:solidFill>
              </a:rPr>
              <a:t>Mentimeter</a:t>
            </a:r>
            <a:r>
              <a:rPr sz="2700" b="1">
                <a:solidFill>
                  <a:srgbClr val="003A5D"/>
                </a:solidFill>
              </a:rPr>
              <a:t>​</a:t>
            </a:r>
            <a:endParaRPr lang="en-US" sz="2700" b="1">
              <a:solidFill>
                <a:srgbClr val="003A5D"/>
              </a:solidFill>
            </a:endParaRPr>
          </a:p>
          <a:p>
            <a:pPr algn="ctr"/>
            <a:endParaRPr lang="en-US"/>
          </a:p>
        </p:txBody>
      </p:sp>
    </p:spTree>
    <p:extLst>
      <p:ext uri="{BB962C8B-B14F-4D97-AF65-F5344CB8AC3E}">
        <p14:creationId xmlns:p14="http://schemas.microsoft.com/office/powerpoint/2010/main" val="1702506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OPENING POLL</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1920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188720"/>
            <a:ext cx="11064240" cy="640080"/>
          </a:xfrm>
          <a:prstGeom prst="rect">
            <a:avLst/>
          </a:prstGeom>
          <a:noFill/>
        </p:spPr>
        <p:txBody>
          <a:bodyPr wrap="square" tIns="18288" bIns="18288" anchor="t">
            <a:spAutoFit/>
          </a:bodyPr>
          <a:lstStyle/>
          <a:p>
            <a:r>
              <a:rPr sz="3200" b="1">
                <a:solidFill>
                  <a:srgbClr val="FFFFFF"/>
                </a:solidFill>
              </a:rPr>
              <a:t>Mural Overview and Mentimeter Opening Poll</a:t>
            </a:r>
          </a:p>
        </p:txBody>
      </p:sp>
      <p:sp>
        <p:nvSpPr>
          <p:cNvPr id="16" name="Subtitle"/>
          <p:cNvSpPr txBox="1"/>
          <p:nvPr/>
        </p:nvSpPr>
        <p:spPr>
          <a:xfrm>
            <a:off x="548640" y="2103120"/>
            <a:ext cx="11064240" cy="365760"/>
          </a:xfrm>
          <a:prstGeom prst="rect">
            <a:avLst/>
          </a:prstGeom>
          <a:noFill/>
        </p:spPr>
        <p:txBody>
          <a:bodyPr wrap="square" tIns="18288" bIns="18288" anchor="t">
            <a:spAutoFit/>
          </a:bodyPr>
          <a:lstStyle/>
          <a:p>
            <a:r>
              <a:rPr sz="1600">
                <a:solidFill>
                  <a:srgbClr val="C9D3D8"/>
                </a:solidFill>
              </a:rPr>
              <a:t>Scan a QR code or use the link below to join</a:t>
            </a:r>
          </a:p>
        </p:txBody>
      </p:sp>
      <p:sp>
        <p:nvSpPr>
          <p:cNvPr id="17" name="Mural label"/>
          <p:cNvSpPr txBox="1"/>
          <p:nvPr/>
        </p:nvSpPr>
        <p:spPr>
          <a:xfrm>
            <a:off x="1280160" y="2697480"/>
            <a:ext cx="4023360" cy="411480"/>
          </a:xfrm>
          <a:prstGeom prst="rect">
            <a:avLst/>
          </a:prstGeom>
          <a:noFill/>
        </p:spPr>
        <p:txBody>
          <a:bodyPr wrap="square" tIns="18288" bIns="18288" anchor="t">
            <a:spAutoFit/>
          </a:bodyPr>
          <a:lstStyle/>
          <a:p>
            <a:pPr algn="ctr"/>
            <a:r>
              <a:rPr sz="2200" b="1">
                <a:solidFill>
                  <a:srgbClr val="BBFF00"/>
                </a:solidFill>
              </a:rPr>
              <a:t>Mural</a:t>
            </a:r>
          </a:p>
        </p:txBody>
      </p:sp>
      <p:sp>
        <p:nvSpPr>
          <p:cNvPr id="18" name="Mural QR code spot"/>
          <p:cNvSpPr/>
          <p:nvPr/>
        </p:nvSpPr>
        <p:spPr>
          <a:xfrm>
            <a:off x="224028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Mural QR code here</a:t>
            </a:r>
          </a:p>
        </p:txBody>
      </p:sp>
      <p:sp>
        <p:nvSpPr>
          <p:cNvPr id="19" name="Mural link"/>
          <p:cNvSpPr txBox="1"/>
          <p:nvPr/>
        </p:nvSpPr>
        <p:spPr>
          <a:xfrm>
            <a:off x="914400" y="5440680"/>
            <a:ext cx="4754880" cy="683264"/>
          </a:xfrm>
          <a:prstGeom prst="rect">
            <a:avLst/>
          </a:prstGeom>
          <a:noFill/>
        </p:spPr>
        <p:txBody>
          <a:bodyPr wrap="square" lIns="91440" tIns="18288" rIns="91440" bIns="18288" anchor="t">
            <a:spAutoFit/>
          </a:bodyPr>
          <a:lstStyle/>
          <a:p>
            <a:pPr algn="ctr"/>
            <a:r>
              <a:rPr lang="en-US" sz="1400" dirty="0">
                <a:solidFill>
                  <a:srgbClr val="C9D3D8"/>
                </a:solidFill>
                <a:ea typeface="+mn-lt"/>
                <a:cs typeface="+mn-lt"/>
              </a:rPr>
              <a:t>https://app.mural.co/t/nibs5298/m/nibs5298/1790086130374/c63e1329476cabf050d0831b01989903c1522eed?sender=u333df7e6d5f6b2c25cc40441%E2%80%8B</a:t>
            </a:r>
            <a:endParaRPr lang="en-US" dirty="0"/>
          </a:p>
        </p:txBody>
      </p:sp>
      <p:sp>
        <p:nvSpPr>
          <p:cNvPr id="20" name="Mentimeter label"/>
          <p:cNvSpPr txBox="1"/>
          <p:nvPr/>
        </p:nvSpPr>
        <p:spPr>
          <a:xfrm>
            <a:off x="6720840" y="2697480"/>
            <a:ext cx="4023360" cy="411480"/>
          </a:xfrm>
          <a:prstGeom prst="rect">
            <a:avLst/>
          </a:prstGeom>
          <a:noFill/>
        </p:spPr>
        <p:txBody>
          <a:bodyPr wrap="square" tIns="18288" bIns="18288" anchor="t">
            <a:spAutoFit/>
          </a:bodyPr>
          <a:lstStyle/>
          <a:p>
            <a:pPr algn="ctr"/>
            <a:r>
              <a:rPr sz="2200" b="1">
                <a:solidFill>
                  <a:srgbClr val="BBFF00"/>
                </a:solidFill>
              </a:rPr>
              <a:t>Mentimeter</a:t>
            </a:r>
          </a:p>
        </p:txBody>
      </p:sp>
      <p:sp>
        <p:nvSpPr>
          <p:cNvPr id="21" name="Mentimeter QR code spot"/>
          <p:cNvSpPr/>
          <p:nvPr/>
        </p:nvSpPr>
        <p:spPr>
          <a:xfrm>
            <a:off x="768096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Mentimeter QR code here</a:t>
            </a:r>
          </a:p>
        </p:txBody>
      </p:sp>
      <p:sp>
        <p:nvSpPr>
          <p:cNvPr id="22" name="Mentimeter link"/>
          <p:cNvSpPr txBox="1"/>
          <p:nvPr/>
        </p:nvSpPr>
        <p:spPr>
          <a:xfrm>
            <a:off x="6355080" y="5440680"/>
            <a:ext cx="4754880" cy="252377"/>
          </a:xfrm>
          <a:prstGeom prst="rect">
            <a:avLst/>
          </a:prstGeom>
          <a:noFill/>
        </p:spPr>
        <p:txBody>
          <a:bodyPr wrap="square" lIns="91440" tIns="18288" rIns="91440" bIns="18288" anchor="t">
            <a:spAutoFit/>
          </a:bodyPr>
          <a:lstStyle/>
          <a:p>
            <a:pPr algn="ctr"/>
            <a:r>
              <a:rPr lang="en-US" sz="1400" dirty="0">
                <a:solidFill>
                  <a:srgbClr val="C9D3D8"/>
                </a:solidFill>
                <a:ea typeface="+mn-lt"/>
                <a:cs typeface="+mn-lt"/>
              </a:rPr>
              <a:t>https://www.menti.com/al93r11gbojp </a:t>
            </a:r>
            <a:endParaRPr lang="en-US" dirty="0"/>
          </a:p>
        </p:txBody>
      </p:sp>
      <p:sp>
        <p:nvSpPr>
          <p:cNvPr id="23"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24"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10</a:t>
            </a:r>
          </a:p>
        </p:txBody>
      </p:sp>
      <p:pic>
        <p:nvPicPr>
          <p:cNvPr id="3" name="Picture 2">
            <a:extLst>
              <a:ext uri="{FF2B5EF4-FFF2-40B4-BE49-F238E27FC236}">
                <a16:creationId xmlns:a16="http://schemas.microsoft.com/office/drawing/2014/main" id="{3437FFE9-24CA-DA12-7A1B-FBC580AF85F8}"/>
              </a:ext>
            </a:extLst>
          </p:cNvPr>
          <p:cNvPicPr>
            <a:picLocks noChangeAspect="1"/>
          </p:cNvPicPr>
          <p:nvPr/>
        </p:nvPicPr>
        <p:blipFill>
          <a:blip r:embed="rId4"/>
          <a:srcRect/>
          <a:stretch>
            <a:fillRect/>
          </a:stretch>
        </p:blipFill>
        <p:spPr>
          <a:xfrm>
            <a:off x="2227821" y="3180707"/>
            <a:ext cx="2186117" cy="2236831"/>
          </a:xfrm>
          <a:prstGeom prst="rect">
            <a:avLst/>
          </a:prstGeom>
        </p:spPr>
      </p:pic>
      <p:pic>
        <p:nvPicPr>
          <p:cNvPr id="4" name="Picture 3">
            <a:extLst>
              <a:ext uri="{FF2B5EF4-FFF2-40B4-BE49-F238E27FC236}">
                <a16:creationId xmlns:a16="http://schemas.microsoft.com/office/drawing/2014/main" id="{A763128A-56A8-703C-7E88-64095FA2D692}"/>
              </a:ext>
            </a:extLst>
          </p:cNvPr>
          <p:cNvPicPr>
            <a:picLocks noChangeAspect="1"/>
          </p:cNvPicPr>
          <p:nvPr/>
        </p:nvPicPr>
        <p:blipFill>
          <a:blip r:embed="rId5"/>
          <a:srcRect r="283"/>
          <a:stretch>
            <a:fillRect/>
          </a:stretch>
        </p:blipFill>
        <p:spPr>
          <a:xfrm>
            <a:off x="7657584" y="3185469"/>
            <a:ext cx="2201010" cy="2227306"/>
          </a:xfrm>
          <a:prstGeom prst="rect">
            <a:avLst/>
          </a:prstGeom>
        </p:spPr>
      </p:pic>
    </p:spTree>
    <p:extLst>
      <p:ext uri="{BB962C8B-B14F-4D97-AF65-F5344CB8AC3E}">
        <p14:creationId xmlns:p14="http://schemas.microsoft.com/office/powerpoint/2010/main" val="1736641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SPEAKER INTEREST</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3063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737360"/>
            <a:ext cx="6035040" cy="1188720"/>
          </a:xfrm>
          <a:prstGeom prst="rect">
            <a:avLst/>
          </a:prstGeom>
          <a:noFill/>
        </p:spPr>
        <p:txBody>
          <a:bodyPr wrap="square" tIns="18288" bIns="18288" anchor="t">
            <a:spAutoFit/>
          </a:bodyPr>
          <a:lstStyle/>
          <a:p>
            <a:r>
              <a:rPr sz="3600" b="1">
                <a:solidFill>
                  <a:srgbClr val="FFFFFF"/>
                </a:solidFill>
              </a:rPr>
              <a:t>Speak at Future DDSG Meetings</a:t>
            </a:r>
          </a:p>
        </p:txBody>
      </p:sp>
      <p:sp>
        <p:nvSpPr>
          <p:cNvPr id="16" name="Body"/>
          <p:cNvSpPr txBox="1"/>
          <p:nvPr/>
        </p:nvSpPr>
        <p:spPr>
          <a:xfrm>
            <a:off x="548640" y="3291840"/>
            <a:ext cx="5760720" cy="1371600"/>
          </a:xfrm>
          <a:prstGeom prst="rect">
            <a:avLst/>
          </a:prstGeom>
          <a:noFill/>
        </p:spPr>
        <p:txBody>
          <a:bodyPr wrap="square" tIns="18288" bIns="18288" anchor="t">
            <a:spAutoFit/>
          </a:bodyPr>
          <a:lstStyle/>
          <a:p>
            <a:r>
              <a:rPr sz="1800">
                <a:solidFill>
                  <a:srgbClr val="C9D3D8"/>
                </a:solidFill>
              </a:rPr>
              <a:t>Have a project, pilot, or lesson learned to share? Scan the QR code to submit a topic you would like to present.</a:t>
            </a:r>
          </a:p>
        </p:txBody>
      </p:sp>
      <p:sp>
        <p:nvSpPr>
          <p:cNvPr id="17" name="QR card"/>
          <p:cNvSpPr/>
          <p:nvPr/>
        </p:nvSpPr>
        <p:spPr>
          <a:xfrm>
            <a:off x="7635240" y="1600200"/>
            <a:ext cx="3566160" cy="35661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QR code linking to the DDSG speaker interest Google Form"/>
          <p:cNvPicPr>
            <a:picLocks noChangeAspect="1"/>
          </p:cNvPicPr>
          <p:nvPr/>
        </p:nvPicPr>
        <p:blipFill>
          <a:blip r:embed="rId3"/>
          <a:stretch>
            <a:fillRect/>
          </a:stretch>
        </p:blipFill>
        <p:spPr>
          <a:xfrm>
            <a:off x="7863840" y="1828800"/>
            <a:ext cx="3108960" cy="3108960"/>
          </a:xfrm>
          <a:prstGeom prst="rect">
            <a:avLst/>
          </a:prstGeom>
        </p:spPr>
      </p:pic>
      <p:sp>
        <p:nvSpPr>
          <p:cNvPr id="19" name="QR label"/>
          <p:cNvSpPr txBox="1"/>
          <p:nvPr/>
        </p:nvSpPr>
        <p:spPr>
          <a:xfrm>
            <a:off x="7635240" y="5303520"/>
            <a:ext cx="3566160" cy="365760"/>
          </a:xfrm>
          <a:prstGeom prst="rect">
            <a:avLst/>
          </a:prstGeom>
          <a:noFill/>
        </p:spPr>
        <p:txBody>
          <a:bodyPr wrap="square" tIns="18288" bIns="18288" anchor="t">
            <a:spAutoFit/>
          </a:bodyPr>
          <a:lstStyle/>
          <a:p>
            <a:pPr algn="ctr"/>
            <a:r>
              <a:rPr sz="1600" b="1">
                <a:solidFill>
                  <a:srgbClr val="BBFF00"/>
                </a:solidFill>
              </a:rPr>
              <a:t>Google Form</a:t>
            </a:r>
          </a:p>
        </p:txBody>
      </p:sp>
      <p:sp>
        <p:nvSpPr>
          <p:cNvPr id="20"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21"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11</a:t>
            </a:r>
          </a:p>
        </p:txBody>
      </p:sp>
      <p:sp>
        <p:nvSpPr>
          <p:cNvPr id="3" name="TextBox 2">
            <a:extLst>
              <a:ext uri="{FF2B5EF4-FFF2-40B4-BE49-F238E27FC236}">
                <a16:creationId xmlns:a16="http://schemas.microsoft.com/office/drawing/2014/main" id="{9F55852F-D0EC-DE0F-CC10-C6D8D1587251}"/>
              </a:ext>
            </a:extLst>
          </p:cNvPr>
          <p:cNvSpPr txBox="1"/>
          <p:nvPr/>
        </p:nvSpPr>
        <p:spPr>
          <a:xfrm>
            <a:off x="7396480" y="5674360"/>
            <a:ext cx="6096000" cy="55399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0" i="0" u="none" strike="noStrike" baseline="0">
                <a:solidFill>
                  <a:srgbClr val="FFFFFF"/>
                </a:solidFill>
                <a:latin typeface="Arial"/>
                <a:ea typeface="Segoe UI"/>
                <a:cs typeface="Segoe UI"/>
                <a:hlinkClick r:id="rId4">
                  <a:extLst>
                    <a:ext uri="{A12FA001-AC4F-418D-AE19-62706E023703}">
                      <ahyp:hlinkClr xmlns:ahyp="http://schemas.microsoft.com/office/drawing/2018/hyperlinkcolor" val="tx"/>
                    </a:ext>
                  </a:extLst>
                </a:hlinkClick>
              </a:rPr>
              <a:t>Interest in Speaking at a Future DDSG Meeting – Fill out form</a:t>
            </a:r>
            <a:r>
              <a:rPr lang="en-US" sz="1200" b="0" i="0" u="none" strike="noStrike" baseline="0">
                <a:solidFill>
                  <a:srgbClr val="FFFFFF"/>
                </a:solidFill>
                <a:latin typeface="Arial"/>
              </a:rPr>
              <a:t>​</a:t>
            </a:r>
            <a:r>
              <a:rPr sz="1200" b="0" i="0">
                <a:solidFill>
                  <a:srgbClr val="000000"/>
                </a:solidFill>
                <a:latin typeface="Arial"/>
                <a:ea typeface="Arial"/>
                <a:cs typeface="Arial"/>
              </a:rPr>
              <a:t>​</a:t>
            </a:r>
            <a:endParaRPr lang="en-US"/>
          </a:p>
          <a:p>
            <a:pPr algn="ctr"/>
            <a:endParaRPr lang="en-US"/>
          </a:p>
        </p:txBody>
      </p:sp>
    </p:spTree>
    <p:extLst>
      <p:ext uri="{BB962C8B-B14F-4D97-AF65-F5344CB8AC3E}">
        <p14:creationId xmlns:p14="http://schemas.microsoft.com/office/powerpoint/2010/main" val="1736641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C85C69A-716A-4A3D-B402-C28F5BF16861}"/>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A7BC4CD7-F232-4D77-9882-3BD004676DE3}"/>
              </a:ext>
            </a:extLst>
          </p:cNvPr>
          <p:cNvSpPr>
            <a:spLocks noGrp="1"/>
          </p:cNvSpPr>
          <p:nvPr/>
        </p:nvSpPr>
        <p:spPr>
          <a:xfrm>
            <a:off x="548640" y="2377440"/>
            <a:ext cx="9601200" cy="914400"/>
          </a:xfrm>
          <a:prstGeom prst="rect">
            <a:avLst/>
          </a:prstGeom>
          <a:noFill/>
          <a:ln w="0">
            <a:noFill/>
            <a:prstDash val="solid"/>
          </a:ln>
        </p:spPr>
        <p:txBody>
          <a:bodyPr/>
          <a:lstStyle/>
          <a:p>
            <a:pPr algn="l">
              <a:defRPr sz="3300" b="1">
                <a:solidFill>
                  <a:srgbClr val="FFFFFF"/>
                </a:solidFill>
              </a:defRPr>
            </a:pPr>
            <a:r>
              <a:rPr sz="4000" b="1">
                <a:solidFill>
                  <a:srgbClr val="FFFFFF"/>
                </a:solidFill>
              </a:rPr>
              <a:t>Questions and Discussion</a:t>
            </a:r>
          </a:p>
        </p:txBody>
      </p:sp>
      <p:sp>
        <p:nvSpPr>
          <p:cNvPr id="6" name="accent-rule">
            <a:extLst>
              <a:ext uri="{FF2B5EF4-FFF2-40B4-BE49-F238E27FC236}">
                <a16:creationId xmlns:a16="http://schemas.microsoft.com/office/drawing/2014/main" id="{701A181A-AAC3-430F-9587-1B1A22131750}"/>
              </a:ext>
            </a:extLst>
          </p:cNvPr>
          <p:cNvSpPr>
            <a:spLocks noGrp="1"/>
          </p:cNvSpPr>
          <p:nvPr/>
        </p:nvSpPr>
        <p:spPr>
          <a:xfrm>
            <a:off x="548640" y="3520440"/>
            <a:ext cx="171907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451D798C-E021-4444-B6A2-22101828A46D}"/>
              </a:ext>
            </a:extLst>
          </p:cNvPr>
          <p:cNvSpPr>
            <a:spLocks noGrp="1"/>
          </p:cNvSpPr>
          <p:nvPr/>
        </p:nvSpPr>
        <p:spPr>
          <a:xfrm>
            <a:off x="548640" y="3840480"/>
            <a:ext cx="9601200" cy="457200"/>
          </a:xfrm>
          <a:prstGeom prst="rect">
            <a:avLst/>
          </a:prstGeom>
          <a:noFill/>
          <a:ln w="0">
            <a:noFill/>
            <a:prstDash val="solid"/>
          </a:ln>
        </p:spPr>
        <p:txBody>
          <a:bodyPr/>
          <a:lstStyle/>
          <a:p>
            <a:pPr algn="l">
              <a:defRPr sz="1350" b="0">
                <a:solidFill>
                  <a:srgbClr val="FFFFFF"/>
                </a:solidFill>
              </a:defRPr>
            </a:pPr>
            <a:r>
              <a:rPr sz="1800" b="0">
                <a:solidFill>
                  <a:srgbClr val="FFFFFF"/>
                </a:solidFill>
              </a:rPr>
              <a:t>Open floor for all participants</a:t>
            </a:r>
          </a:p>
        </p:txBody>
      </p:sp>
      <p:sp>
        <p:nvSpPr>
          <p:cNvPr id="8" name="accent-rule">
            <a:extLst>
              <a:ext uri="{FF2B5EF4-FFF2-40B4-BE49-F238E27FC236}">
                <a16:creationId xmlns:a16="http://schemas.microsoft.com/office/drawing/2014/main" id="{70ABFB17-2D15-4485-A457-8510A788D092}"/>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5" name="Picture 14">
            <a:extLst>
              <a:ext uri="{FF2B5EF4-FFF2-40B4-BE49-F238E27FC236}">
                <a16:creationId xmlns:a16="http://schemas.microsoft.com/office/drawing/2014/main" id="{AF5CC2D1-B95F-FFA2-1779-4773E3A1AF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286000" cy="612448"/>
          </a:xfrm>
          <a:prstGeom prst="rect">
            <a:avLst/>
          </a:prstGeom>
        </p:spPr>
      </p:pic>
      <p:sp>
        <p:nvSpPr>
          <p:cNvPr id="16"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7"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12</a:t>
            </a:r>
          </a:p>
        </p:txBody>
      </p:sp>
    </p:spTree>
    <p:extLst>
      <p:ext uri="{BB962C8B-B14F-4D97-AF65-F5344CB8AC3E}">
        <p14:creationId xmlns:p14="http://schemas.microsoft.com/office/powerpoint/2010/main" val="1460759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r>
              <a:rPr sz="1600" b="1" dirty="0">
                <a:solidFill>
                  <a:srgbClr val="BBFF00"/>
                </a:solidFill>
              </a:rPr>
              <a:t>WORKSHOP BLOCK 2A</a:t>
            </a: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Digital Delivery Applications</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Richard Brice (WSDOT)</a:t>
            </a:r>
          </a:p>
          <a:p>
            <a:pPr>
              <a:spcBef>
                <a:spcPts val="200"/>
              </a:spcBef>
            </a:pPr>
            <a:r>
              <a:rPr sz="1600" i="1">
                <a:solidFill>
                  <a:srgbClr val="C9D3D8"/>
                </a:solidFill>
              </a:rPr>
              <a:t>Open-source IFC tools and applications</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13</a:t>
            </a:r>
          </a:p>
        </p:txBody>
      </p:sp>
    </p:spTree>
    <p:extLst>
      <p:ext uri="{BB962C8B-B14F-4D97-AF65-F5344CB8AC3E}">
        <p14:creationId xmlns:p14="http://schemas.microsoft.com/office/powerpoint/2010/main" val="1988210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1" name="Picture 10" descr="Background photograph"/>
          <p:cNvPicPr>
            <a:picLocks noChangeAspect="1"/>
          </p:cNvPicPr>
          <p:nvPr/>
        </p:nvPicPr>
        <p:blipFill>
          <a:blip r:embed="rId3"/>
          <a:srcRect t="7811" b="7811"/>
          <a:stretch>
            <a:fillRect/>
          </a:stretch>
        </p:blipFill>
        <p:spPr>
          <a:xfrm>
            <a:off x="0" y="0"/>
            <a:ext cx="12191695" cy="6858000"/>
          </a:xfrm>
          <a:prstGeom prst="rect">
            <a:avLst/>
          </a:prstGeom>
        </p:spPr>
      </p:pic>
      <p:sp>
        <p:nvSpPr>
          <p:cNvPr id="2" name="Rectangle 1">
            <a:extLst>
              <a:ext uri="{FF2B5EF4-FFF2-40B4-BE49-F238E27FC236}">
                <a16:creationId xmlns:a16="http://schemas.microsoft.com/office/drawing/2014/main" id="{0D09663C-AC35-4AEC-A1E2-3C724F7B7E0A}"/>
              </a:ext>
            </a:extLst>
          </p:cNvPr>
          <p:cNvSpPr>
            <a:spLocks noGrp="1"/>
          </p:cNvSpPr>
          <p:nvPr/>
        </p:nvSpPr>
        <p:spPr>
          <a:xfrm>
            <a:off x="0" y="0"/>
            <a:ext cx="12192000" cy="6858000"/>
          </a:xfrm>
          <a:prstGeom prst="rect">
            <a:avLst/>
          </a:prstGeom>
          <a:solidFill>
            <a:srgbClr val="001B26">
              <a:alpha val="50196"/>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F8761DAF-E46D-4476-A341-5B41554E3FF7}"/>
              </a:ext>
            </a:extLst>
          </p:cNvPr>
          <p:cNvSpPr>
            <a:spLocks noGrp="1"/>
          </p:cNvSpPr>
          <p:nvPr/>
        </p:nvSpPr>
        <p:spPr>
          <a:xfrm>
            <a:off x="0" y="0"/>
            <a:ext cx="4476750" cy="6858000"/>
          </a:xfrm>
          <a:prstGeom prst="rect">
            <a:avLst/>
          </a:prstGeom>
          <a:gradFill>
            <a:gsLst>
              <a:gs pos="0">
                <a:srgbClr val="1F3500"/>
              </a:gs>
              <a:gs pos="100000">
                <a:srgbClr val="001B26"/>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616178DA-B2C4-45F1-9BEB-0395C284D18C}"/>
              </a:ext>
            </a:extLst>
          </p:cNvPr>
          <p:cNvSpPr>
            <a:spLocks noGrp="1"/>
          </p:cNvSpPr>
          <p:nvPr/>
        </p:nvSpPr>
        <p:spPr>
          <a:xfrm>
            <a:off x="548640" y="2651760"/>
            <a:ext cx="6035040" cy="749808"/>
          </a:xfrm>
          <a:prstGeom prst="rect">
            <a:avLst/>
          </a:prstGeom>
          <a:noFill/>
          <a:ln w="0">
            <a:noFill/>
            <a:prstDash val="solid"/>
          </a:ln>
        </p:spPr>
        <p:txBody>
          <a:bodyPr/>
          <a:lstStyle/>
          <a:p>
            <a:pPr algn="l">
              <a:defRPr sz="3750" b="1">
                <a:solidFill>
                  <a:srgbClr val="FFFFFF"/>
                </a:solidFill>
              </a:defRPr>
            </a:pPr>
            <a:r>
              <a:rPr sz="4000" b="1">
                <a:solidFill>
                  <a:srgbClr val="FFFFFF"/>
                </a:solidFill>
              </a:rPr>
              <a:t>Break</a:t>
            </a:r>
          </a:p>
        </p:txBody>
      </p:sp>
      <p:sp>
        <p:nvSpPr>
          <p:cNvPr id="6" name="Rectangle 5">
            <a:extLst>
              <a:ext uri="{FF2B5EF4-FFF2-40B4-BE49-F238E27FC236}">
                <a16:creationId xmlns:a16="http://schemas.microsoft.com/office/drawing/2014/main" id="{C7AD1885-3CC3-4E57-A698-EEFE75F261AF}"/>
              </a:ext>
            </a:extLst>
          </p:cNvPr>
          <p:cNvSpPr>
            <a:spLocks noGrp="1"/>
          </p:cNvSpPr>
          <p:nvPr/>
        </p:nvSpPr>
        <p:spPr>
          <a:xfrm>
            <a:off x="548640" y="3813048"/>
            <a:ext cx="6035040" cy="731520"/>
          </a:xfrm>
          <a:prstGeom prst="rect">
            <a:avLst/>
          </a:prstGeom>
          <a:noFill/>
          <a:ln w="0">
            <a:noFill/>
            <a:prstDash val="solid"/>
          </a:ln>
        </p:spPr>
        <p:txBody>
          <a:bodyPr/>
          <a:lstStyle/>
          <a:p>
            <a:pPr algn="l">
              <a:defRPr sz="1575" b="0">
                <a:solidFill>
                  <a:srgbClr val="FFFFFF"/>
                </a:solidFill>
              </a:defRPr>
            </a:pPr>
            <a:r>
              <a:rPr sz="1800" b="0">
                <a:solidFill>
                  <a:srgbClr val="FFFFFF"/>
                </a:solidFill>
              </a:rPr>
              <a:t>9:45–10:00 a.m.</a:t>
            </a:r>
          </a:p>
        </p:txBody>
      </p:sp>
      <p:sp>
        <p:nvSpPr>
          <p:cNvPr id="7" name="accent-rule">
            <a:extLst>
              <a:ext uri="{FF2B5EF4-FFF2-40B4-BE49-F238E27FC236}">
                <a16:creationId xmlns:a16="http://schemas.microsoft.com/office/drawing/2014/main" id="{92C34FDC-21DD-40AB-900E-4354E548C9CA}"/>
              </a:ext>
            </a:extLst>
          </p:cNvPr>
          <p:cNvSpPr>
            <a:spLocks noGrp="1"/>
          </p:cNvSpPr>
          <p:nvPr/>
        </p:nvSpPr>
        <p:spPr>
          <a:xfrm>
            <a:off x="548640" y="3538728"/>
            <a:ext cx="1810512" cy="64008"/>
          </a:xfrm>
          <a:prstGeom prst="rect">
            <a:avLst/>
          </a:prstGeom>
          <a:solidFill>
            <a:srgbClr val="BBFF0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C616ACC-A280-4C3B-888B-02A74A37C90A}"/>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D64F99F6-9DA0-EB0D-89A9-AB26E39A181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2451" y="477113"/>
            <a:ext cx="2343150" cy="627759"/>
          </a:xfrm>
          <a:prstGeom prst="rect">
            <a:avLst/>
          </a:prstGeom>
        </p:spPr>
      </p:pic>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14</a:t>
            </a:r>
          </a:p>
        </p:txBody>
      </p:sp>
    </p:spTree>
    <p:extLst>
      <p:ext uri="{BB962C8B-B14F-4D97-AF65-F5344CB8AC3E}">
        <p14:creationId xmlns:p14="http://schemas.microsoft.com/office/powerpoint/2010/main" val="852715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17830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r>
              <a:rPr sz="1600" b="1" dirty="0">
                <a:solidFill>
                  <a:srgbClr val="BBFF00"/>
                </a:solidFill>
              </a:rPr>
              <a:t>WORKSHOP BLOCK 2B </a:t>
            </a: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240280"/>
            <a:ext cx="8229600" cy="1271016"/>
          </a:xfrm>
          <a:prstGeom prst="rect">
            <a:avLst/>
          </a:prstGeom>
          <a:noFill/>
          <a:ln w="0">
            <a:noFill/>
            <a:prstDash val="solid"/>
          </a:ln>
        </p:spPr>
        <p:txBody>
          <a:bodyPr/>
          <a:lstStyle/>
          <a:p>
            <a:pPr algn="l">
              <a:defRPr sz="3900" b="1">
                <a:solidFill>
                  <a:srgbClr val="FFFFFF"/>
                </a:solidFill>
              </a:defRPr>
            </a:pPr>
            <a:r>
              <a:rPr sz="3600" b="1">
                <a:solidFill>
                  <a:srgbClr val="FFFFFF"/>
                </a:solidFill>
              </a:rPr>
              <a:t>Applications Panel and Facilitated Discussion</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648456"/>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968496"/>
            <a:ext cx="8686800" cy="2340864"/>
          </a:xfrm>
          <a:prstGeom prst="rect">
            <a:avLst/>
          </a:prstGeom>
          <a:noFill/>
        </p:spPr>
        <p:txBody>
          <a:bodyPr wrap="square" tIns="18288" bIns="18288" anchor="t">
            <a:spAutoFit/>
          </a:bodyPr>
          <a:lstStyle/>
          <a:p>
            <a:r>
              <a:rPr sz="1900" b="1">
                <a:solidFill>
                  <a:srgbClr val="FFFFFF"/>
                </a:solidFill>
              </a:rPr>
              <a:t>Thomas Hamski (Iowa DOT)</a:t>
            </a:r>
          </a:p>
          <a:p>
            <a:pPr>
              <a:spcBef>
                <a:spcPts val="200"/>
              </a:spcBef>
            </a:pPr>
            <a:r>
              <a:rPr sz="1600" i="1">
                <a:solidFill>
                  <a:srgbClr val="C9D3D8"/>
                </a:solidFill>
              </a:rPr>
              <a:t>ADCMS pilot software experience</a:t>
            </a:r>
          </a:p>
          <a:p>
            <a:pPr>
              <a:spcBef>
                <a:spcPts val="1200"/>
              </a:spcBef>
            </a:pPr>
            <a:r>
              <a:rPr sz="1900" b="1">
                <a:solidFill>
                  <a:srgbClr val="FFFFFF"/>
                </a:solidFill>
              </a:rPr>
              <a:t>Cyndee Hoagland (Trimble)</a:t>
            </a:r>
          </a:p>
          <a:p>
            <a:pPr>
              <a:spcBef>
                <a:spcPts val="200"/>
              </a:spcBef>
            </a:pPr>
            <a:r>
              <a:rPr sz="1600" i="1">
                <a:solidFill>
                  <a:srgbClr val="C9D3D8"/>
                </a:solidFill>
              </a:rPr>
              <a:t>Update regarding ADCMS and Federal Funding activities</a:t>
            </a:r>
          </a:p>
          <a:p>
            <a:pPr>
              <a:spcBef>
                <a:spcPts val="1200"/>
              </a:spcBef>
            </a:pPr>
            <a:r>
              <a:rPr sz="1900" b="1">
                <a:solidFill>
                  <a:srgbClr val="FFFFFF"/>
                </a:solidFill>
              </a:rPr>
              <a:t>Jim Mahugh (WSDOT)</a:t>
            </a:r>
          </a:p>
          <a:p>
            <a:pPr>
              <a:spcBef>
                <a:spcPts val="200"/>
              </a:spcBef>
            </a:pPr>
            <a:r>
              <a:rPr sz="1600" i="1">
                <a:solidFill>
                  <a:srgbClr val="C9D3D8"/>
                </a:solidFill>
              </a:rPr>
              <a:t>WSDOT's ADCMS pilot experience</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15</a:t>
            </a:r>
          </a:p>
        </p:txBody>
      </p:sp>
    </p:spTree>
    <p:extLst>
      <p:ext uri="{BB962C8B-B14F-4D97-AF65-F5344CB8AC3E}">
        <p14:creationId xmlns:p14="http://schemas.microsoft.com/office/powerpoint/2010/main" val="1988210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endParaRPr lang="en-US" sz="1600" b="1" dirty="0">
              <a:solidFill>
                <a:srgbClr val="BBFF00"/>
              </a:solidFill>
            </a:endParaRP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Education Session</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Aaron Costin (NIBS / S3 BIM)</a:t>
            </a:r>
          </a:p>
          <a:p>
            <a:pPr>
              <a:spcBef>
                <a:spcPts val="200"/>
              </a:spcBef>
            </a:pPr>
            <a:r>
              <a:rPr sz="1600" i="1">
                <a:solidFill>
                  <a:srgbClr val="C9D3D8"/>
                </a:solidFill>
              </a:rPr>
              <a:t>BIM for Transportation Handbook update</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16</a:t>
            </a:r>
          </a:p>
        </p:txBody>
      </p:sp>
    </p:spTree>
    <p:extLst>
      <p:ext uri="{BB962C8B-B14F-4D97-AF65-F5344CB8AC3E}">
        <p14:creationId xmlns:p14="http://schemas.microsoft.com/office/powerpoint/2010/main" val="1988210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1" name="Picture 10" descr="Background photograph"/>
          <p:cNvPicPr>
            <a:picLocks noChangeAspect="1"/>
          </p:cNvPicPr>
          <p:nvPr/>
        </p:nvPicPr>
        <p:blipFill>
          <a:blip r:embed="rId2"/>
          <a:srcRect t="762" b="762"/>
          <a:stretch>
            <a:fillRect/>
          </a:stretch>
        </p:blipFill>
        <p:spPr>
          <a:xfrm>
            <a:off x="0" y="0"/>
            <a:ext cx="12191695" cy="6858000"/>
          </a:xfrm>
          <a:prstGeom prst="rect">
            <a:avLst/>
          </a:prstGeom>
        </p:spPr>
      </p:pic>
      <p:sp>
        <p:nvSpPr>
          <p:cNvPr id="2" name="Rectangle 1">
            <a:extLst>
              <a:ext uri="{FF2B5EF4-FFF2-40B4-BE49-F238E27FC236}">
                <a16:creationId xmlns:a16="http://schemas.microsoft.com/office/drawing/2014/main" id="{0D09663C-AC35-4AEC-A1E2-3C724F7B7E0A}"/>
              </a:ext>
            </a:extLst>
          </p:cNvPr>
          <p:cNvSpPr>
            <a:spLocks noGrp="1"/>
          </p:cNvSpPr>
          <p:nvPr/>
        </p:nvSpPr>
        <p:spPr>
          <a:xfrm>
            <a:off x="0" y="0"/>
            <a:ext cx="12192000" cy="6858000"/>
          </a:xfrm>
          <a:prstGeom prst="rect">
            <a:avLst/>
          </a:prstGeom>
          <a:solidFill>
            <a:srgbClr val="001B26">
              <a:alpha val="50196"/>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F8761DAF-E46D-4476-A341-5B41554E3FF7}"/>
              </a:ext>
            </a:extLst>
          </p:cNvPr>
          <p:cNvSpPr>
            <a:spLocks noGrp="1"/>
          </p:cNvSpPr>
          <p:nvPr/>
        </p:nvSpPr>
        <p:spPr>
          <a:xfrm>
            <a:off x="0" y="0"/>
            <a:ext cx="4476750" cy="6858000"/>
          </a:xfrm>
          <a:prstGeom prst="rect">
            <a:avLst/>
          </a:prstGeom>
          <a:gradFill>
            <a:gsLst>
              <a:gs pos="0">
                <a:srgbClr val="1F3500"/>
              </a:gs>
              <a:gs pos="100000">
                <a:srgbClr val="001B26"/>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616178DA-B2C4-45F1-9BEB-0395C284D18C}"/>
              </a:ext>
            </a:extLst>
          </p:cNvPr>
          <p:cNvSpPr>
            <a:spLocks noGrp="1"/>
          </p:cNvSpPr>
          <p:nvPr/>
        </p:nvSpPr>
        <p:spPr>
          <a:xfrm>
            <a:off x="548640" y="2651760"/>
            <a:ext cx="6035040" cy="749808"/>
          </a:xfrm>
          <a:prstGeom prst="rect">
            <a:avLst/>
          </a:prstGeom>
          <a:noFill/>
          <a:ln w="0">
            <a:noFill/>
            <a:prstDash val="solid"/>
          </a:ln>
        </p:spPr>
        <p:txBody>
          <a:bodyPr/>
          <a:lstStyle/>
          <a:p>
            <a:pPr algn="l">
              <a:defRPr sz="3750" b="1">
                <a:solidFill>
                  <a:srgbClr val="FFFFFF"/>
                </a:solidFill>
              </a:defRPr>
            </a:pPr>
            <a:r>
              <a:rPr sz="4000" b="1">
                <a:solidFill>
                  <a:srgbClr val="FFFFFF"/>
                </a:solidFill>
              </a:rPr>
              <a:t>Lunch</a:t>
            </a:r>
          </a:p>
        </p:txBody>
      </p:sp>
      <p:sp>
        <p:nvSpPr>
          <p:cNvPr id="6" name="Rectangle 5">
            <a:extLst>
              <a:ext uri="{FF2B5EF4-FFF2-40B4-BE49-F238E27FC236}">
                <a16:creationId xmlns:a16="http://schemas.microsoft.com/office/drawing/2014/main" id="{C7AD1885-3CC3-4E57-A698-EEFE75F261AF}"/>
              </a:ext>
            </a:extLst>
          </p:cNvPr>
          <p:cNvSpPr>
            <a:spLocks noGrp="1"/>
          </p:cNvSpPr>
          <p:nvPr/>
        </p:nvSpPr>
        <p:spPr>
          <a:xfrm>
            <a:off x="548640" y="3813048"/>
            <a:ext cx="6035040" cy="731520"/>
          </a:xfrm>
          <a:prstGeom prst="rect">
            <a:avLst/>
          </a:prstGeom>
          <a:noFill/>
          <a:ln w="0">
            <a:noFill/>
            <a:prstDash val="solid"/>
          </a:ln>
        </p:spPr>
        <p:txBody>
          <a:bodyPr/>
          <a:lstStyle/>
          <a:p>
            <a:pPr algn="l">
              <a:defRPr sz="1575" b="0">
                <a:solidFill>
                  <a:srgbClr val="FFFFFF"/>
                </a:solidFill>
              </a:defRPr>
            </a:pPr>
            <a:r>
              <a:rPr sz="1800" b="0">
                <a:solidFill>
                  <a:srgbClr val="FFFFFF"/>
                </a:solidFill>
              </a:rPr>
              <a:t>11:45 a.m.–1:00 p.m.  |  On your own</a:t>
            </a:r>
          </a:p>
        </p:txBody>
      </p:sp>
      <p:sp>
        <p:nvSpPr>
          <p:cNvPr id="7" name="accent-rule">
            <a:extLst>
              <a:ext uri="{FF2B5EF4-FFF2-40B4-BE49-F238E27FC236}">
                <a16:creationId xmlns:a16="http://schemas.microsoft.com/office/drawing/2014/main" id="{92C34FDC-21DD-40AB-900E-4354E548C9CA}"/>
              </a:ext>
            </a:extLst>
          </p:cNvPr>
          <p:cNvSpPr>
            <a:spLocks noGrp="1"/>
          </p:cNvSpPr>
          <p:nvPr/>
        </p:nvSpPr>
        <p:spPr>
          <a:xfrm>
            <a:off x="548640" y="3538728"/>
            <a:ext cx="1810512" cy="64008"/>
          </a:xfrm>
          <a:prstGeom prst="rect">
            <a:avLst/>
          </a:prstGeom>
          <a:solidFill>
            <a:srgbClr val="BBFF0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C616ACC-A280-4C3B-888B-02A74A37C90A}"/>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D64F99F6-9DA0-EB0D-89A9-AB26E39A18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343150" cy="627759"/>
          </a:xfrm>
          <a:prstGeom prst="rect">
            <a:avLst/>
          </a:prstGeom>
        </p:spPr>
      </p:pic>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17</a:t>
            </a:r>
          </a:p>
        </p:txBody>
      </p:sp>
    </p:spTree>
    <p:extLst>
      <p:ext uri="{BB962C8B-B14F-4D97-AF65-F5344CB8AC3E}">
        <p14:creationId xmlns:p14="http://schemas.microsoft.com/office/powerpoint/2010/main" val="852715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r>
              <a:rPr sz="1600" b="1" dirty="0">
                <a:solidFill>
                  <a:srgbClr val="BBFF00"/>
                </a:solidFill>
              </a:rPr>
              <a:t>WORKSHOP BLOCK 3A </a:t>
            </a:r>
            <a:endParaRPr lang="en-US" sz="1600" b="1" dirty="0">
              <a:solidFill>
                <a:srgbClr val="BBFF00"/>
              </a:solidFill>
            </a:endParaRP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Libraries and Data Dictionaries</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Abhishek Bhargava (WSP) and John Wilkerson (MBI)</a:t>
            </a:r>
          </a:p>
          <a:p>
            <a:pPr>
              <a:spcBef>
                <a:spcPts val="200"/>
              </a:spcBef>
            </a:pPr>
            <a:r>
              <a:rPr sz="1600" i="1">
                <a:solidFill>
                  <a:srgbClr val="C9D3D8"/>
                </a:solidFill>
              </a:rPr>
              <a:t>BIM for Infrastructure data dictionary efforts/CBTL</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18</a:t>
            </a:r>
          </a:p>
        </p:txBody>
      </p:sp>
    </p:spTree>
    <p:extLst>
      <p:ext uri="{BB962C8B-B14F-4D97-AF65-F5344CB8AC3E}">
        <p14:creationId xmlns:p14="http://schemas.microsoft.com/office/powerpoint/2010/main" val="1988210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CLOSING POLL</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1920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188720"/>
            <a:ext cx="11064240" cy="640080"/>
          </a:xfrm>
          <a:prstGeom prst="rect">
            <a:avLst/>
          </a:prstGeom>
          <a:noFill/>
        </p:spPr>
        <p:txBody>
          <a:bodyPr wrap="square" tIns="18288" bIns="18288" anchor="t">
            <a:spAutoFit/>
          </a:bodyPr>
          <a:lstStyle/>
          <a:p>
            <a:r>
              <a:rPr sz="3200" b="1">
                <a:solidFill>
                  <a:srgbClr val="FFFFFF"/>
                </a:solidFill>
              </a:rPr>
              <a:t>Mural Link and Mentimeter Closing Poll</a:t>
            </a:r>
          </a:p>
        </p:txBody>
      </p:sp>
      <p:sp>
        <p:nvSpPr>
          <p:cNvPr id="16" name="Subtitle"/>
          <p:cNvSpPr txBox="1"/>
          <p:nvPr/>
        </p:nvSpPr>
        <p:spPr>
          <a:xfrm>
            <a:off x="548640" y="2103120"/>
            <a:ext cx="11064240" cy="365760"/>
          </a:xfrm>
          <a:prstGeom prst="rect">
            <a:avLst/>
          </a:prstGeom>
          <a:noFill/>
        </p:spPr>
        <p:txBody>
          <a:bodyPr wrap="square" tIns="18288" bIns="18288" anchor="t">
            <a:spAutoFit/>
          </a:bodyPr>
          <a:lstStyle/>
          <a:p>
            <a:r>
              <a:rPr sz="1600">
                <a:solidFill>
                  <a:srgbClr val="C9D3D8"/>
                </a:solidFill>
              </a:rPr>
              <a:t>Open discussion, break, and closing poll</a:t>
            </a:r>
          </a:p>
        </p:txBody>
      </p:sp>
      <p:sp>
        <p:nvSpPr>
          <p:cNvPr id="17" name="Mural label"/>
          <p:cNvSpPr txBox="1"/>
          <p:nvPr/>
        </p:nvSpPr>
        <p:spPr>
          <a:xfrm>
            <a:off x="1280160" y="2697480"/>
            <a:ext cx="4023360" cy="411480"/>
          </a:xfrm>
          <a:prstGeom prst="rect">
            <a:avLst/>
          </a:prstGeom>
          <a:noFill/>
        </p:spPr>
        <p:txBody>
          <a:bodyPr wrap="square" tIns="18288" bIns="18288" anchor="t">
            <a:spAutoFit/>
          </a:bodyPr>
          <a:lstStyle/>
          <a:p>
            <a:pPr algn="ctr"/>
            <a:r>
              <a:rPr sz="2200" b="1">
                <a:solidFill>
                  <a:srgbClr val="BBFF00"/>
                </a:solidFill>
              </a:rPr>
              <a:t>Mural</a:t>
            </a:r>
          </a:p>
        </p:txBody>
      </p:sp>
      <p:sp>
        <p:nvSpPr>
          <p:cNvPr id="18" name="Mural QR code spot"/>
          <p:cNvSpPr/>
          <p:nvPr/>
        </p:nvSpPr>
        <p:spPr>
          <a:xfrm>
            <a:off x="224028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Mural QR code here</a:t>
            </a:r>
          </a:p>
        </p:txBody>
      </p:sp>
      <p:sp>
        <p:nvSpPr>
          <p:cNvPr id="19" name="Mural link"/>
          <p:cNvSpPr txBox="1"/>
          <p:nvPr/>
        </p:nvSpPr>
        <p:spPr>
          <a:xfrm>
            <a:off x="914400" y="5440680"/>
            <a:ext cx="4754880" cy="683264"/>
          </a:xfrm>
          <a:prstGeom prst="rect">
            <a:avLst/>
          </a:prstGeom>
          <a:noFill/>
        </p:spPr>
        <p:txBody>
          <a:bodyPr wrap="square" lIns="91440" tIns="18288" rIns="91440" bIns="18288" anchor="t">
            <a:spAutoFit/>
          </a:bodyPr>
          <a:lstStyle/>
          <a:p>
            <a:pPr algn="ctr"/>
            <a:r>
              <a:rPr lang="en-US" sz="1400" dirty="0">
                <a:solidFill>
                  <a:srgbClr val="C9D3D8"/>
                </a:solidFill>
                <a:ea typeface="+mn-lt"/>
                <a:cs typeface="+mn-lt"/>
              </a:rPr>
              <a:t>https://app.mural.co/t/nibs5298/m/nibs5298/1790086130374/c63e1329476cabf050d0831b01989903c1522eed?sender=u333df7e6d5f6b2c25cc40441 </a:t>
            </a:r>
            <a:endParaRPr lang="en-US" dirty="0"/>
          </a:p>
        </p:txBody>
      </p:sp>
      <p:sp>
        <p:nvSpPr>
          <p:cNvPr id="20" name="Mentimeter label"/>
          <p:cNvSpPr txBox="1"/>
          <p:nvPr/>
        </p:nvSpPr>
        <p:spPr>
          <a:xfrm>
            <a:off x="6720840" y="2697480"/>
            <a:ext cx="4023360" cy="411480"/>
          </a:xfrm>
          <a:prstGeom prst="rect">
            <a:avLst/>
          </a:prstGeom>
          <a:noFill/>
        </p:spPr>
        <p:txBody>
          <a:bodyPr wrap="square" tIns="18288" bIns="18288" anchor="t">
            <a:spAutoFit/>
          </a:bodyPr>
          <a:lstStyle/>
          <a:p>
            <a:pPr algn="ctr"/>
            <a:r>
              <a:rPr sz="2200" b="1">
                <a:solidFill>
                  <a:srgbClr val="BBFF00"/>
                </a:solidFill>
              </a:rPr>
              <a:t>Mentimeter</a:t>
            </a:r>
          </a:p>
        </p:txBody>
      </p:sp>
      <p:sp>
        <p:nvSpPr>
          <p:cNvPr id="21" name="Mentimeter QR code spot"/>
          <p:cNvSpPr/>
          <p:nvPr/>
        </p:nvSpPr>
        <p:spPr>
          <a:xfrm>
            <a:off x="7680960" y="3200400"/>
            <a:ext cx="2103120" cy="2103120"/>
          </a:xfrm>
          <a:prstGeom prst="rect">
            <a:avLst/>
          </a:prstGeom>
          <a:solidFill>
            <a:srgbClr val="FFFFFF"/>
          </a:solidFill>
          <a:ln w="28575">
            <a:solidFill>
              <a:srgbClr val="BBFF0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003A5D"/>
                </a:solidFill>
              </a:rPr>
              <a:t>QR CODE</a:t>
            </a:r>
          </a:p>
          <a:p>
            <a:pPr algn="ctr"/>
            <a:r>
              <a:rPr sz="1200" b="0" i="1">
                <a:solidFill>
                  <a:srgbClr val="68777D"/>
                </a:solidFill>
              </a:rPr>
              <a:t>Insert Mentimeter QR code here</a:t>
            </a:r>
          </a:p>
        </p:txBody>
      </p:sp>
      <p:sp>
        <p:nvSpPr>
          <p:cNvPr id="22" name="Mentimeter link"/>
          <p:cNvSpPr txBox="1"/>
          <p:nvPr/>
        </p:nvSpPr>
        <p:spPr>
          <a:xfrm>
            <a:off x="6355080" y="5440680"/>
            <a:ext cx="4754880" cy="252377"/>
          </a:xfrm>
          <a:prstGeom prst="rect">
            <a:avLst/>
          </a:prstGeom>
          <a:noFill/>
        </p:spPr>
        <p:txBody>
          <a:bodyPr wrap="square" lIns="91440" tIns="18288" rIns="91440" bIns="18288" anchor="t">
            <a:spAutoFit/>
          </a:bodyPr>
          <a:lstStyle/>
          <a:p>
            <a:pPr algn="ctr"/>
            <a:r>
              <a:rPr lang="en-US" sz="1400" dirty="0">
                <a:solidFill>
                  <a:srgbClr val="C9D3D8"/>
                </a:solidFill>
                <a:ea typeface="+mn-lt"/>
                <a:cs typeface="+mn-lt"/>
              </a:rPr>
              <a:t>https://www.menti.com/al77p4xohy92%20%E2%80%8B</a:t>
            </a:r>
            <a:endParaRPr lang="en-US" dirty="0"/>
          </a:p>
        </p:txBody>
      </p:sp>
      <p:sp>
        <p:nvSpPr>
          <p:cNvPr id="23"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24"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19</a:t>
            </a:r>
          </a:p>
        </p:txBody>
      </p:sp>
      <p:pic>
        <p:nvPicPr>
          <p:cNvPr id="3" name="Picture 2">
            <a:extLst>
              <a:ext uri="{FF2B5EF4-FFF2-40B4-BE49-F238E27FC236}">
                <a16:creationId xmlns:a16="http://schemas.microsoft.com/office/drawing/2014/main" id="{22B28B6B-00FA-9E90-2504-766F9BBEDEE1}"/>
              </a:ext>
            </a:extLst>
          </p:cNvPr>
          <p:cNvPicPr>
            <a:picLocks noChangeAspect="1"/>
          </p:cNvPicPr>
          <p:nvPr/>
        </p:nvPicPr>
        <p:blipFill>
          <a:blip r:embed="rId3"/>
          <a:srcRect/>
          <a:stretch>
            <a:fillRect/>
          </a:stretch>
        </p:blipFill>
        <p:spPr>
          <a:xfrm>
            <a:off x="2196928" y="3180707"/>
            <a:ext cx="2186117" cy="2247128"/>
          </a:xfrm>
          <a:prstGeom prst="rect">
            <a:avLst/>
          </a:prstGeom>
        </p:spPr>
      </p:pic>
      <p:pic>
        <p:nvPicPr>
          <p:cNvPr id="4" name="Picture 3">
            <a:extLst>
              <a:ext uri="{FF2B5EF4-FFF2-40B4-BE49-F238E27FC236}">
                <a16:creationId xmlns:a16="http://schemas.microsoft.com/office/drawing/2014/main" id="{9B2FDF59-17AE-2D99-32D8-C6A4FBE69F89}"/>
              </a:ext>
            </a:extLst>
          </p:cNvPr>
          <p:cNvPicPr>
            <a:picLocks noChangeAspect="1"/>
          </p:cNvPicPr>
          <p:nvPr/>
        </p:nvPicPr>
        <p:blipFill>
          <a:blip r:embed="rId4"/>
          <a:srcRect b="-321"/>
          <a:stretch>
            <a:fillRect/>
          </a:stretch>
        </p:blipFill>
        <p:spPr>
          <a:xfrm>
            <a:off x="7618327" y="3177102"/>
            <a:ext cx="2196672" cy="2253837"/>
          </a:xfrm>
          <a:prstGeom prst="rect">
            <a:avLst/>
          </a:prstGeom>
        </p:spPr>
      </p:pic>
    </p:spTree>
    <p:extLst>
      <p:ext uri="{BB962C8B-B14F-4D97-AF65-F5344CB8AC3E}">
        <p14:creationId xmlns:p14="http://schemas.microsoft.com/office/powerpoint/2010/main" val="1736641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20116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r>
              <a:rPr sz="1600" b="1" dirty="0">
                <a:solidFill>
                  <a:srgbClr val="BBFF00"/>
                </a:solidFill>
              </a:rPr>
              <a:t>WORKSHOP BLOCK 3B </a:t>
            </a:r>
            <a:endParaRPr lang="en-US" sz="1600" b="1" dirty="0">
              <a:solidFill>
                <a:srgbClr val="BBFF00"/>
              </a:solidFill>
            </a:endParaRP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468880"/>
            <a:ext cx="8229600" cy="704088"/>
          </a:xfrm>
          <a:prstGeom prst="rect">
            <a:avLst/>
          </a:prstGeom>
          <a:noFill/>
          <a:ln w="0">
            <a:noFill/>
            <a:prstDash val="solid"/>
          </a:ln>
        </p:spPr>
        <p:txBody>
          <a:bodyPr/>
          <a:lstStyle/>
          <a:p>
            <a:pPr algn="l">
              <a:defRPr sz="3900" b="1">
                <a:solidFill>
                  <a:srgbClr val="FFFFFF"/>
                </a:solidFill>
              </a:defRPr>
            </a:pPr>
            <a:r>
              <a:rPr sz="3600" b="1">
                <a:solidFill>
                  <a:srgbClr val="FFFFFF"/>
                </a:solidFill>
              </a:rPr>
              <a:t>Collective Priorities and Proposed Work</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310128"/>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630168"/>
            <a:ext cx="8686800" cy="2679192"/>
          </a:xfrm>
          <a:prstGeom prst="rect">
            <a:avLst/>
          </a:prstGeom>
          <a:noFill/>
        </p:spPr>
        <p:txBody>
          <a:bodyPr wrap="square" tIns="18288" bIns="18288" anchor="t">
            <a:spAutoFit/>
          </a:bodyPr>
          <a:lstStyle/>
          <a:p>
            <a:r>
              <a:rPr sz="1900" b="1">
                <a:solidFill>
                  <a:srgbClr val="FFFFFF"/>
                </a:solidFill>
              </a:rPr>
              <a:t>Facilitated discussion</a:t>
            </a:r>
          </a:p>
          <a:p>
            <a:pPr>
              <a:spcBef>
                <a:spcPts val="200"/>
              </a:spcBef>
            </a:pPr>
            <a:r>
              <a:rPr sz="1600" i="1">
                <a:solidFill>
                  <a:srgbClr val="C9D3D8"/>
                </a:solidFill>
              </a:rPr>
              <a:t>All participants</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20</a:t>
            </a:r>
          </a:p>
        </p:txBody>
      </p:sp>
    </p:spTree>
    <p:extLst>
      <p:ext uri="{BB962C8B-B14F-4D97-AF65-F5344CB8AC3E}">
        <p14:creationId xmlns:p14="http://schemas.microsoft.com/office/powerpoint/2010/main" val="1988210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1F3500"/>
            </a:gs>
            <a:gs pos="100000">
              <a:srgbClr val="001B26"/>
            </a:gs>
          </a:gsLst>
          <a:lin ang="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4A35A21-0EA6-4390-BFBC-D3E6689AAD95}"/>
              </a:ext>
            </a:extLst>
          </p:cNvPr>
          <p:cNvSpPr>
            <a:spLocks noGrp="1"/>
          </p:cNvSpPr>
          <p:nvPr/>
        </p:nvSpPr>
        <p:spPr>
          <a:xfrm>
            <a:off x="0" y="0"/>
            <a:ext cx="4000500" cy="68580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3" name="Rectangle 2">
            <a:extLst>
              <a:ext uri="{FF2B5EF4-FFF2-40B4-BE49-F238E27FC236}">
                <a16:creationId xmlns:a16="http://schemas.microsoft.com/office/drawing/2014/main" id="{9E027F3C-C2B8-42A6-9077-56A729437E57}"/>
              </a:ext>
            </a:extLst>
          </p:cNvPr>
          <p:cNvSpPr>
            <a:spLocks noGrp="1"/>
          </p:cNvSpPr>
          <p:nvPr/>
        </p:nvSpPr>
        <p:spPr>
          <a:xfrm>
            <a:off x="548640" y="1783080"/>
            <a:ext cx="7772400" cy="365760"/>
          </a:xfrm>
          <a:prstGeom prst="rect">
            <a:avLst/>
          </a:prstGeom>
          <a:noFill/>
          <a:ln w="0">
            <a:noFill/>
            <a:prstDash val="solid"/>
          </a:ln>
        </p:spPr>
        <p:txBody>
          <a:bodyPr lIns="91440" tIns="45720" rIns="91440" bIns="45720" anchor="t"/>
          <a:lstStyle/>
          <a:p>
            <a:pPr algn="l">
              <a:defRPr sz="2100" b="1">
                <a:solidFill>
                  <a:srgbClr val="BBFF00"/>
                </a:solidFill>
              </a:defRPr>
            </a:pPr>
            <a:endParaRPr lang="en-US" sz="1600" b="1" dirty="0">
              <a:solidFill>
                <a:srgbClr val="BBFF00"/>
              </a:solidFill>
            </a:endParaRPr>
          </a:p>
        </p:txBody>
      </p:sp>
      <p:sp>
        <p:nvSpPr>
          <p:cNvPr id="4" name="Rectangle 3">
            <a:extLst>
              <a:ext uri="{FF2B5EF4-FFF2-40B4-BE49-F238E27FC236}">
                <a16:creationId xmlns:a16="http://schemas.microsoft.com/office/drawing/2014/main" id="{5C56B75C-04D0-4D78-80DE-5C4A8B7ADC15}"/>
              </a:ext>
            </a:extLst>
          </p:cNvPr>
          <p:cNvSpPr>
            <a:spLocks noGrp="1"/>
          </p:cNvSpPr>
          <p:nvPr/>
        </p:nvSpPr>
        <p:spPr>
          <a:xfrm>
            <a:off x="548640" y="2240280"/>
            <a:ext cx="8229600" cy="1271016"/>
          </a:xfrm>
          <a:prstGeom prst="rect">
            <a:avLst/>
          </a:prstGeom>
          <a:noFill/>
          <a:ln w="0">
            <a:noFill/>
            <a:prstDash val="solid"/>
          </a:ln>
        </p:spPr>
        <p:txBody>
          <a:bodyPr/>
          <a:lstStyle/>
          <a:p>
            <a:pPr algn="l">
              <a:defRPr sz="3900" b="1">
                <a:solidFill>
                  <a:srgbClr val="FFFFFF"/>
                </a:solidFill>
              </a:defRPr>
            </a:pPr>
            <a:r>
              <a:rPr sz="3600" b="1">
                <a:solidFill>
                  <a:srgbClr val="FFFFFF"/>
                </a:solidFill>
              </a:rPr>
              <a:t>Decisions, Action Items, and Next Meeting</a:t>
            </a:r>
          </a:p>
        </p:txBody>
      </p:sp>
      <p:sp>
        <p:nvSpPr>
          <p:cNvPr id="6" name="accent-rule">
            <a:extLst>
              <a:ext uri="{FF2B5EF4-FFF2-40B4-BE49-F238E27FC236}">
                <a16:creationId xmlns:a16="http://schemas.microsoft.com/office/drawing/2014/main" id="{78DC0E0C-C42E-4748-A85C-C913B38E41AC}"/>
              </a:ext>
            </a:extLst>
          </p:cNvPr>
          <p:cNvSpPr>
            <a:spLocks noGrp="1"/>
          </p:cNvSpPr>
          <p:nvPr/>
        </p:nvSpPr>
        <p:spPr>
          <a:xfrm>
            <a:off x="548640" y="3648456"/>
            <a:ext cx="1810512" cy="64008"/>
          </a:xfrm>
          <a:prstGeom prst="rect">
            <a:avLst/>
          </a:prstGeom>
          <a:solidFill>
            <a:srgbClr val="BBFF00"/>
          </a:solidFill>
          <a:ln w="0">
            <a:noFill/>
            <a:prstDash val="solid"/>
          </a:ln>
        </p:spPr>
        <p:txBody>
          <a:bodyPr/>
          <a:lstStyle/>
          <a:p>
            <a:endParaRPr lang="en-US"/>
          </a:p>
        </p:txBody>
      </p:sp>
      <p:sp>
        <p:nvSpPr>
          <p:cNvPr id="7" name="Rectangle 6">
            <a:extLst>
              <a:ext uri="{FF2B5EF4-FFF2-40B4-BE49-F238E27FC236}">
                <a16:creationId xmlns:a16="http://schemas.microsoft.com/office/drawing/2014/main" id="{A3E6D4C5-CB59-46E2-9B88-72045BAB8CF5}"/>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F09DDAAE-38B1-591D-02EA-B3DB95025E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0" y="477113"/>
            <a:ext cx="2876545" cy="770662"/>
          </a:xfrm>
          <a:prstGeom prst="rect">
            <a:avLst/>
          </a:prstGeom>
        </p:spPr>
      </p:pic>
      <p:sp>
        <p:nvSpPr>
          <p:cNvPr id="11" name="Presenters"/>
          <p:cNvSpPr txBox="1"/>
          <p:nvPr/>
        </p:nvSpPr>
        <p:spPr>
          <a:xfrm>
            <a:off x="548640" y="3968496"/>
            <a:ext cx="8686800" cy="2340864"/>
          </a:xfrm>
          <a:prstGeom prst="rect">
            <a:avLst/>
          </a:prstGeom>
          <a:noFill/>
        </p:spPr>
        <p:txBody>
          <a:bodyPr wrap="square" tIns="18288" bIns="18288" anchor="t">
            <a:spAutoFit/>
          </a:bodyPr>
          <a:lstStyle/>
          <a:p>
            <a:r>
              <a:rPr sz="1900" b="1">
                <a:solidFill>
                  <a:srgbClr val="FFFFFF"/>
                </a:solidFill>
              </a:rPr>
              <a:t>Matthew Corrigan (FHWA) and NIBS</a:t>
            </a:r>
          </a:p>
        </p:txBody>
      </p:sp>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21</a:t>
            </a:r>
          </a:p>
        </p:txBody>
      </p:sp>
    </p:spTree>
    <p:extLst>
      <p:ext uri="{BB962C8B-B14F-4D97-AF65-F5344CB8AC3E}">
        <p14:creationId xmlns:p14="http://schemas.microsoft.com/office/powerpoint/2010/main" val="1988210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B4D7178-1A43-40E4-B7BA-D6FC754D82C2}"/>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BA4C76-7F31-4618-B442-A34748B61A3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A5491066-02D1-48DE-A635-5DF664AEFF39}"/>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Annual Planning: 2026–2027 Calendar</a:t>
            </a:r>
          </a:p>
        </p:txBody>
      </p:sp>
      <p:sp>
        <p:nvSpPr>
          <p:cNvPr id="8" name="accent-rule">
            <a:extLst>
              <a:ext uri="{FF2B5EF4-FFF2-40B4-BE49-F238E27FC236}">
                <a16:creationId xmlns:a16="http://schemas.microsoft.com/office/drawing/2014/main" id="{32E24592-673A-4F15-B542-CAC82361E210}"/>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23" name="Picture 22">
            <a:extLst>
              <a:ext uri="{FF2B5EF4-FFF2-40B4-BE49-F238E27FC236}">
                <a16:creationId xmlns:a16="http://schemas.microsoft.com/office/drawing/2014/main" id="{768A270E-9D65-EF3E-6150-66CD7BCDC4A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sp>
        <p:nvSpPr>
          <p:cNvPr id="24" name="Subtitle"/>
          <p:cNvSpPr txBox="1"/>
          <p:nvPr/>
        </p:nvSpPr>
        <p:spPr>
          <a:xfrm>
            <a:off x="548640" y="1527048"/>
            <a:ext cx="9966960" cy="365760"/>
          </a:xfrm>
          <a:prstGeom prst="rect">
            <a:avLst/>
          </a:prstGeom>
          <a:noFill/>
        </p:spPr>
        <p:txBody>
          <a:bodyPr wrap="square" tIns="18288" bIns="18288" anchor="t">
            <a:spAutoFit/>
          </a:bodyPr>
          <a:lstStyle/>
          <a:p>
            <a:r>
              <a:rPr sz="1400">
                <a:solidFill>
                  <a:srgbClr val="68777D"/>
                </a:solidFill>
              </a:rPr>
              <a:t>Proposed future schedule</a:t>
            </a:r>
          </a:p>
        </p:txBody>
      </p:sp>
      <p:sp>
        <p:nvSpPr>
          <p:cNvPr id="25" name="Dec 2026 figure"/>
          <p:cNvSpPr txBox="1"/>
          <p:nvPr/>
        </p:nvSpPr>
        <p:spPr>
          <a:xfrm>
            <a:off x="548640" y="2560320"/>
            <a:ext cx="3291840" cy="731520"/>
          </a:xfrm>
          <a:prstGeom prst="rect">
            <a:avLst/>
          </a:prstGeom>
          <a:noFill/>
        </p:spPr>
        <p:txBody>
          <a:bodyPr wrap="square" tIns="18288" bIns="18288" anchor="t">
            <a:spAutoFit/>
          </a:bodyPr>
          <a:lstStyle/>
          <a:p>
            <a:r>
              <a:rPr sz="4000" b="1">
                <a:solidFill>
                  <a:srgbClr val="003A5D"/>
                </a:solidFill>
              </a:rPr>
              <a:t>Dec 2026</a:t>
            </a:r>
          </a:p>
        </p:txBody>
      </p:sp>
      <p:sp>
        <p:nvSpPr>
          <p:cNvPr id="26" name="Dec 2026 rule"/>
          <p:cNvSpPr/>
          <p:nvPr/>
        </p:nvSpPr>
        <p:spPr>
          <a:xfrm>
            <a:off x="548640" y="3401568"/>
            <a:ext cx="859536" cy="45720"/>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Dec 2026 label"/>
          <p:cNvSpPr txBox="1"/>
          <p:nvPr/>
        </p:nvSpPr>
        <p:spPr>
          <a:xfrm>
            <a:off x="548640" y="3611880"/>
            <a:ext cx="3291840" cy="411480"/>
          </a:xfrm>
          <a:prstGeom prst="rect">
            <a:avLst/>
          </a:prstGeom>
          <a:noFill/>
        </p:spPr>
        <p:txBody>
          <a:bodyPr wrap="square" tIns="18288" bIns="18288" anchor="t">
            <a:spAutoFit/>
          </a:bodyPr>
          <a:lstStyle/>
          <a:p>
            <a:r>
              <a:rPr sz="1700" b="1">
                <a:solidFill>
                  <a:srgbClr val="333333"/>
                </a:solidFill>
              </a:rPr>
              <a:t>Virtual Meeting</a:t>
            </a:r>
          </a:p>
        </p:txBody>
      </p:sp>
      <p:sp>
        <p:nvSpPr>
          <p:cNvPr id="28" name="Dec 2026 context"/>
          <p:cNvSpPr txBox="1"/>
          <p:nvPr/>
        </p:nvSpPr>
        <p:spPr>
          <a:xfrm>
            <a:off x="548640" y="4069080"/>
            <a:ext cx="3200400" cy="822960"/>
          </a:xfrm>
          <a:prstGeom prst="rect">
            <a:avLst/>
          </a:prstGeom>
          <a:noFill/>
        </p:spPr>
        <p:txBody>
          <a:bodyPr wrap="square" tIns="18288" bIns="18288" anchor="t">
            <a:spAutoFit/>
          </a:bodyPr>
          <a:lstStyle/>
          <a:p>
            <a:r>
              <a:rPr sz="1400">
                <a:solidFill>
                  <a:srgbClr val="68777D"/>
                </a:solidFill>
              </a:rPr>
              <a:t>Week of December 14</a:t>
            </a:r>
          </a:p>
        </p:txBody>
      </p:sp>
      <p:sp>
        <p:nvSpPr>
          <p:cNvPr id="29" name="Mar 2027 figure"/>
          <p:cNvSpPr txBox="1"/>
          <p:nvPr/>
        </p:nvSpPr>
        <p:spPr>
          <a:xfrm>
            <a:off x="4270248" y="2560320"/>
            <a:ext cx="3291840" cy="731520"/>
          </a:xfrm>
          <a:prstGeom prst="rect">
            <a:avLst/>
          </a:prstGeom>
          <a:noFill/>
        </p:spPr>
        <p:txBody>
          <a:bodyPr wrap="square" tIns="18288" bIns="18288" anchor="t">
            <a:spAutoFit/>
          </a:bodyPr>
          <a:lstStyle/>
          <a:p>
            <a:r>
              <a:rPr sz="4000" b="1">
                <a:solidFill>
                  <a:srgbClr val="003A5D"/>
                </a:solidFill>
              </a:rPr>
              <a:t>Mar 2027</a:t>
            </a:r>
          </a:p>
        </p:txBody>
      </p:sp>
      <p:sp>
        <p:nvSpPr>
          <p:cNvPr id="30" name="Mar 2027 rule"/>
          <p:cNvSpPr/>
          <p:nvPr/>
        </p:nvSpPr>
        <p:spPr>
          <a:xfrm>
            <a:off x="4270248" y="3401568"/>
            <a:ext cx="859536" cy="45720"/>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Mar 2027 label"/>
          <p:cNvSpPr txBox="1"/>
          <p:nvPr/>
        </p:nvSpPr>
        <p:spPr>
          <a:xfrm>
            <a:off x="4270248" y="3611880"/>
            <a:ext cx="3291840" cy="411480"/>
          </a:xfrm>
          <a:prstGeom prst="rect">
            <a:avLst/>
          </a:prstGeom>
          <a:noFill/>
        </p:spPr>
        <p:txBody>
          <a:bodyPr wrap="square" tIns="18288" bIns="18288" anchor="t">
            <a:spAutoFit/>
          </a:bodyPr>
          <a:lstStyle/>
          <a:p>
            <a:r>
              <a:rPr sz="1700" b="1">
                <a:solidFill>
                  <a:srgbClr val="333333"/>
                </a:solidFill>
              </a:rPr>
              <a:t>In-Person and Virtual Meeting</a:t>
            </a:r>
          </a:p>
        </p:txBody>
      </p:sp>
      <p:sp>
        <p:nvSpPr>
          <p:cNvPr id="32" name="Mar 2027 context"/>
          <p:cNvSpPr txBox="1"/>
          <p:nvPr/>
        </p:nvSpPr>
        <p:spPr>
          <a:xfrm>
            <a:off x="4270248" y="4069080"/>
            <a:ext cx="3200400" cy="822960"/>
          </a:xfrm>
          <a:prstGeom prst="rect">
            <a:avLst/>
          </a:prstGeom>
          <a:noFill/>
        </p:spPr>
        <p:txBody>
          <a:bodyPr wrap="square" tIns="18288" bIns="18288" anchor="t">
            <a:spAutoFit/>
          </a:bodyPr>
          <a:lstStyle/>
          <a:p>
            <a:r>
              <a:rPr sz="1400">
                <a:solidFill>
                  <a:srgbClr val="68777D"/>
                </a:solidFill>
              </a:rPr>
              <a:t>Washington, D.C.  |  Date suggestions welcome</a:t>
            </a:r>
          </a:p>
        </p:txBody>
      </p:sp>
      <p:sp>
        <p:nvSpPr>
          <p:cNvPr id="33" name="Ongoing figure"/>
          <p:cNvSpPr txBox="1"/>
          <p:nvPr/>
        </p:nvSpPr>
        <p:spPr>
          <a:xfrm>
            <a:off x="7982712" y="2560320"/>
            <a:ext cx="3291840" cy="731520"/>
          </a:xfrm>
          <a:prstGeom prst="rect">
            <a:avLst/>
          </a:prstGeom>
          <a:noFill/>
        </p:spPr>
        <p:txBody>
          <a:bodyPr wrap="square" tIns="18288" bIns="18288" anchor="t">
            <a:spAutoFit/>
          </a:bodyPr>
          <a:lstStyle/>
          <a:p>
            <a:r>
              <a:rPr sz="4000" b="1">
                <a:solidFill>
                  <a:srgbClr val="003A5D"/>
                </a:solidFill>
              </a:rPr>
              <a:t>Ongoing</a:t>
            </a:r>
          </a:p>
        </p:txBody>
      </p:sp>
      <p:sp>
        <p:nvSpPr>
          <p:cNvPr id="34" name="Ongoing rule"/>
          <p:cNvSpPr/>
          <p:nvPr/>
        </p:nvSpPr>
        <p:spPr>
          <a:xfrm>
            <a:off x="7982712" y="3401568"/>
            <a:ext cx="859536" cy="45720"/>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ngoing label"/>
          <p:cNvSpPr txBox="1"/>
          <p:nvPr/>
        </p:nvSpPr>
        <p:spPr>
          <a:xfrm>
            <a:off x="7982712" y="3611880"/>
            <a:ext cx="3291840" cy="411480"/>
          </a:xfrm>
          <a:prstGeom prst="rect">
            <a:avLst/>
          </a:prstGeom>
          <a:noFill/>
        </p:spPr>
        <p:txBody>
          <a:bodyPr wrap="square" tIns="18288" bIns="18288" anchor="t">
            <a:spAutoFit/>
          </a:bodyPr>
          <a:lstStyle/>
          <a:p>
            <a:r>
              <a:rPr sz="1700" b="1">
                <a:solidFill>
                  <a:srgbClr val="333333"/>
                </a:solidFill>
              </a:rPr>
              <a:t>Industry Events</a:t>
            </a:r>
          </a:p>
        </p:txBody>
      </p:sp>
      <p:sp>
        <p:nvSpPr>
          <p:cNvPr id="36" name="Ongoing context"/>
          <p:cNvSpPr txBox="1"/>
          <p:nvPr/>
        </p:nvSpPr>
        <p:spPr>
          <a:xfrm>
            <a:off x="7982712" y="4069080"/>
            <a:ext cx="3200400" cy="822960"/>
          </a:xfrm>
          <a:prstGeom prst="rect">
            <a:avLst/>
          </a:prstGeom>
          <a:noFill/>
        </p:spPr>
        <p:txBody>
          <a:bodyPr wrap="square" tIns="18288" bIns="18288" anchor="t">
            <a:spAutoFit/>
          </a:bodyPr>
          <a:lstStyle/>
          <a:p>
            <a:r>
              <a:rPr sz="1400">
                <a:solidFill>
                  <a:srgbClr val="68777D"/>
                </a:solidFill>
              </a:rPr>
              <a:t>Add upcoming industry events to the Mural board</a:t>
            </a:r>
          </a:p>
        </p:txBody>
      </p:sp>
      <p:sp>
        <p:nvSpPr>
          <p:cNvPr id="37"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spTree>
    <p:extLst>
      <p:ext uri="{BB962C8B-B14F-4D97-AF65-F5344CB8AC3E}">
        <p14:creationId xmlns:p14="http://schemas.microsoft.com/office/powerpoint/2010/main" val="1219912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1E0CE7-3F40-40AC-958A-911F77039F63}"/>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2" name="section-label">
            <a:extLst>
              <a:ext uri="{FF2B5EF4-FFF2-40B4-BE49-F238E27FC236}">
                <a16:creationId xmlns:a16="http://schemas.microsoft.com/office/drawing/2014/main" id="{B98A349B-7E03-455D-BC48-8D9ACC05BAB9}"/>
              </a:ext>
            </a:extLst>
          </p:cNvPr>
          <p:cNvSpPr>
            <a:spLocks noGrp="1"/>
          </p:cNvSpPr>
          <p:nvPr/>
        </p:nvSpPr>
        <p:spPr>
          <a:xfrm>
            <a:off x="8858250" y="285750"/>
            <a:ext cx="2762250" cy="190500"/>
          </a:xfrm>
          <a:prstGeom prst="rect">
            <a:avLst/>
          </a:prstGeom>
          <a:noFill/>
          <a:ln w="0">
            <a:noFill/>
            <a:prstDash val="solid"/>
          </a:ln>
        </p:spPr>
        <p:txBody>
          <a:bodyPr/>
          <a:lstStyle/>
          <a:p>
            <a:pPr algn="r">
              <a:defRPr sz="750" b="1">
                <a:solidFill>
                  <a:srgbClr val="FFFFFF"/>
                </a:solidFill>
              </a:defRPr>
            </a:pPr>
            <a:r>
              <a:rPr sz="750" b="1">
                <a:solidFill>
                  <a:srgbClr val="FFFFFF"/>
                </a:solidFill>
              </a:rPr>
              <a:t>SPEAKER INTEREST</a:t>
            </a:r>
          </a:p>
        </p:txBody>
      </p:sp>
      <p:sp>
        <p:nvSpPr>
          <p:cNvPr id="5" name="accent-rule">
            <a:extLst>
              <a:ext uri="{FF2B5EF4-FFF2-40B4-BE49-F238E27FC236}">
                <a16:creationId xmlns:a16="http://schemas.microsoft.com/office/drawing/2014/main" id="{10F8B55D-582D-4DC9-9326-F612E42471B0}"/>
              </a:ext>
            </a:extLst>
          </p:cNvPr>
          <p:cNvSpPr>
            <a:spLocks noGrp="1"/>
          </p:cNvSpPr>
          <p:nvPr/>
        </p:nvSpPr>
        <p:spPr>
          <a:xfrm>
            <a:off x="548640" y="3063240"/>
            <a:ext cx="859536" cy="45720"/>
          </a:xfrm>
          <a:prstGeom prst="rect">
            <a:avLst/>
          </a:prstGeom>
          <a:solidFill>
            <a:srgbClr val="BBFF00"/>
          </a:solidFill>
          <a:ln w="0">
            <a:noFill/>
            <a:prstDash val="solid"/>
          </a:ln>
        </p:spPr>
        <p:txBody>
          <a:bodyPr/>
          <a:lstStyle/>
          <a:p>
            <a:endParaRPr lang="en-US"/>
          </a:p>
        </p:txBody>
      </p:sp>
      <p:sp>
        <p:nvSpPr>
          <p:cNvPr id="10" name="accent-rule">
            <a:extLst>
              <a:ext uri="{FF2B5EF4-FFF2-40B4-BE49-F238E27FC236}">
                <a16:creationId xmlns:a16="http://schemas.microsoft.com/office/drawing/2014/main" id="{F4B9359B-67E3-4557-812E-37BE456EABDE}"/>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pic>
        <p:nvPicPr>
          <p:cNvPr id="14" name="Picture 13">
            <a:extLst>
              <a:ext uri="{FF2B5EF4-FFF2-40B4-BE49-F238E27FC236}">
                <a16:creationId xmlns:a16="http://schemas.microsoft.com/office/drawing/2014/main" id="{EBBC6E58-D6A5-51EA-D85D-A7AFD963877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2451" y="477113"/>
            <a:ext cx="2495550" cy="668589"/>
          </a:xfrm>
          <a:prstGeom prst="rect">
            <a:avLst/>
          </a:prstGeom>
        </p:spPr>
      </p:pic>
      <p:sp>
        <p:nvSpPr>
          <p:cNvPr id="15" name="Title"/>
          <p:cNvSpPr txBox="1"/>
          <p:nvPr/>
        </p:nvSpPr>
        <p:spPr>
          <a:xfrm>
            <a:off x="548640" y="1737360"/>
            <a:ext cx="6035040" cy="1188720"/>
          </a:xfrm>
          <a:prstGeom prst="rect">
            <a:avLst/>
          </a:prstGeom>
          <a:noFill/>
        </p:spPr>
        <p:txBody>
          <a:bodyPr wrap="square" tIns="18288" bIns="18288" anchor="t">
            <a:spAutoFit/>
          </a:bodyPr>
          <a:lstStyle/>
          <a:p>
            <a:r>
              <a:rPr sz="3600" b="1">
                <a:solidFill>
                  <a:srgbClr val="FFFFFF"/>
                </a:solidFill>
              </a:rPr>
              <a:t>Speak at Future DDSG Meetings</a:t>
            </a:r>
          </a:p>
        </p:txBody>
      </p:sp>
      <p:sp>
        <p:nvSpPr>
          <p:cNvPr id="16" name="Body"/>
          <p:cNvSpPr txBox="1"/>
          <p:nvPr/>
        </p:nvSpPr>
        <p:spPr>
          <a:xfrm>
            <a:off x="548640" y="3291840"/>
            <a:ext cx="5760720" cy="1371600"/>
          </a:xfrm>
          <a:prstGeom prst="rect">
            <a:avLst/>
          </a:prstGeom>
          <a:noFill/>
        </p:spPr>
        <p:txBody>
          <a:bodyPr wrap="square" tIns="18288" bIns="18288" anchor="t">
            <a:spAutoFit/>
          </a:bodyPr>
          <a:lstStyle/>
          <a:p>
            <a:r>
              <a:rPr sz="1800">
                <a:solidFill>
                  <a:srgbClr val="C9D3D8"/>
                </a:solidFill>
              </a:rPr>
              <a:t>Have a project, pilot, or lesson learned to share? Scan the QR code to submit a topic you would like to present.</a:t>
            </a:r>
          </a:p>
        </p:txBody>
      </p:sp>
      <p:sp>
        <p:nvSpPr>
          <p:cNvPr id="17" name="QR card"/>
          <p:cNvSpPr/>
          <p:nvPr/>
        </p:nvSpPr>
        <p:spPr>
          <a:xfrm>
            <a:off x="7635240" y="1600200"/>
            <a:ext cx="3566160" cy="35661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Picture 17" descr="QR code linking to the DDSG speaker interest Google Form"/>
          <p:cNvPicPr>
            <a:picLocks noChangeAspect="1"/>
          </p:cNvPicPr>
          <p:nvPr/>
        </p:nvPicPr>
        <p:blipFill>
          <a:blip r:embed="rId3"/>
          <a:stretch>
            <a:fillRect/>
          </a:stretch>
        </p:blipFill>
        <p:spPr>
          <a:xfrm>
            <a:off x="7863840" y="1828800"/>
            <a:ext cx="3108960" cy="3108960"/>
          </a:xfrm>
          <a:prstGeom prst="rect">
            <a:avLst/>
          </a:prstGeom>
        </p:spPr>
      </p:pic>
      <p:sp>
        <p:nvSpPr>
          <p:cNvPr id="19" name="QR label"/>
          <p:cNvSpPr txBox="1"/>
          <p:nvPr/>
        </p:nvSpPr>
        <p:spPr>
          <a:xfrm>
            <a:off x="7635240" y="5303520"/>
            <a:ext cx="3566160" cy="365760"/>
          </a:xfrm>
          <a:prstGeom prst="rect">
            <a:avLst/>
          </a:prstGeom>
          <a:noFill/>
        </p:spPr>
        <p:txBody>
          <a:bodyPr wrap="square" tIns="18288" bIns="18288" anchor="t">
            <a:spAutoFit/>
          </a:bodyPr>
          <a:lstStyle/>
          <a:p>
            <a:pPr algn="ctr"/>
            <a:r>
              <a:rPr sz="1600" b="1">
                <a:solidFill>
                  <a:srgbClr val="BBFF00"/>
                </a:solidFill>
              </a:rPr>
              <a:t>Google Form</a:t>
            </a:r>
          </a:p>
        </p:txBody>
      </p:sp>
      <p:sp>
        <p:nvSpPr>
          <p:cNvPr id="20"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21" name="Slide number"/>
          <p:cNvSpPr txBox="1"/>
          <p:nvPr/>
        </p:nvSpPr>
        <p:spPr>
          <a:xfrm>
            <a:off x="10881360" y="6519672"/>
            <a:ext cx="749808" cy="182880"/>
          </a:xfrm>
          <a:prstGeom prst="rect">
            <a:avLst/>
          </a:prstGeom>
          <a:noFill/>
        </p:spPr>
        <p:txBody>
          <a:bodyPr wrap="square" tIns="18288" bIns="18288" anchor="t">
            <a:spAutoFit/>
          </a:bodyPr>
          <a:lstStyle/>
          <a:p>
            <a:pPr algn="r"/>
            <a:r>
              <a:rPr sz="800" b="1">
                <a:solidFill>
                  <a:srgbClr val="9AA9B0"/>
                </a:solidFill>
              </a:rPr>
              <a:t>23</a:t>
            </a:r>
          </a:p>
        </p:txBody>
      </p:sp>
      <p:sp>
        <p:nvSpPr>
          <p:cNvPr id="3" name="TextBox 2">
            <a:extLst>
              <a:ext uri="{FF2B5EF4-FFF2-40B4-BE49-F238E27FC236}">
                <a16:creationId xmlns:a16="http://schemas.microsoft.com/office/drawing/2014/main" id="{C4A57F5B-9583-0FA4-007F-61EE3F7460DB}"/>
              </a:ext>
            </a:extLst>
          </p:cNvPr>
          <p:cNvSpPr txBox="1"/>
          <p:nvPr/>
        </p:nvSpPr>
        <p:spPr>
          <a:xfrm>
            <a:off x="7396480" y="5674360"/>
            <a:ext cx="6096000" cy="55399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0" i="0" u="none" strike="noStrike" baseline="0">
                <a:solidFill>
                  <a:srgbClr val="FFFFFF"/>
                </a:solidFill>
                <a:latin typeface="Arial"/>
                <a:ea typeface="Segoe UI"/>
                <a:cs typeface="Segoe UI"/>
                <a:hlinkClick r:id="rId4">
                  <a:extLst>
                    <a:ext uri="{A12FA001-AC4F-418D-AE19-62706E023703}">
                      <ahyp:hlinkClr xmlns:ahyp="http://schemas.microsoft.com/office/drawing/2018/hyperlinkcolor" val="tx"/>
                    </a:ext>
                  </a:extLst>
                </a:hlinkClick>
              </a:rPr>
              <a:t>Interest in Speaking at a Future DDSG Meeting – Fill out form</a:t>
            </a:r>
            <a:r>
              <a:rPr lang="en-US" sz="1200" b="0" i="0" u="none" strike="noStrike" baseline="0">
                <a:solidFill>
                  <a:srgbClr val="FFFFFF"/>
                </a:solidFill>
                <a:latin typeface="Arial"/>
              </a:rPr>
              <a:t>​</a:t>
            </a:r>
            <a:r>
              <a:rPr sz="1200" b="0" i="0">
                <a:solidFill>
                  <a:srgbClr val="000000"/>
                </a:solidFill>
                <a:latin typeface="Arial"/>
                <a:ea typeface="Arial"/>
                <a:cs typeface="Arial"/>
              </a:rPr>
              <a:t>​</a:t>
            </a:r>
            <a:endParaRPr lang="en-US"/>
          </a:p>
          <a:p>
            <a:pPr algn="ctr"/>
            <a:endParaRPr lang="en-US"/>
          </a:p>
        </p:txBody>
      </p:sp>
    </p:spTree>
    <p:extLst>
      <p:ext uri="{BB962C8B-B14F-4D97-AF65-F5344CB8AC3E}">
        <p14:creationId xmlns:p14="http://schemas.microsoft.com/office/powerpoint/2010/main" val="1736641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1B26"/>
        </a:solidFill>
        <a:effectLst/>
      </p:bgPr>
    </p:bg>
    <p:spTree>
      <p:nvGrpSpPr>
        <p:cNvPr id="1" name=""/>
        <p:cNvGrpSpPr/>
        <p:nvPr/>
      </p:nvGrpSpPr>
      <p:grpSpPr>
        <a:xfrm>
          <a:off x="0" y="0"/>
          <a:ext cx="0" cy="0"/>
          <a:chOff x="0" y="0"/>
          <a:chExt cx="0" cy="0"/>
        </a:xfrm>
      </p:grpSpPr>
      <p:pic>
        <p:nvPicPr>
          <p:cNvPr id="11" name="Picture 10" descr="Background photograph"/>
          <p:cNvPicPr>
            <a:picLocks noChangeAspect="1"/>
          </p:cNvPicPr>
          <p:nvPr/>
        </p:nvPicPr>
        <p:blipFill>
          <a:blip r:embed="rId2"/>
          <a:srcRect t="5079" b="5079"/>
          <a:stretch>
            <a:fillRect/>
          </a:stretch>
        </p:blipFill>
        <p:spPr>
          <a:xfrm>
            <a:off x="0" y="0"/>
            <a:ext cx="12191695" cy="6858000"/>
          </a:xfrm>
          <a:prstGeom prst="rect">
            <a:avLst/>
          </a:prstGeom>
        </p:spPr>
      </p:pic>
      <p:sp>
        <p:nvSpPr>
          <p:cNvPr id="2" name="Rectangle 1">
            <a:extLst>
              <a:ext uri="{FF2B5EF4-FFF2-40B4-BE49-F238E27FC236}">
                <a16:creationId xmlns:a16="http://schemas.microsoft.com/office/drawing/2014/main" id="{0D09663C-AC35-4AEC-A1E2-3C724F7B7E0A}"/>
              </a:ext>
            </a:extLst>
          </p:cNvPr>
          <p:cNvSpPr>
            <a:spLocks noGrp="1"/>
          </p:cNvSpPr>
          <p:nvPr/>
        </p:nvSpPr>
        <p:spPr>
          <a:xfrm>
            <a:off x="0" y="0"/>
            <a:ext cx="12192000" cy="6858000"/>
          </a:xfrm>
          <a:prstGeom prst="rect">
            <a:avLst/>
          </a:prstGeom>
          <a:solidFill>
            <a:srgbClr val="001B26">
              <a:alpha val="50196"/>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F8761DAF-E46D-4476-A341-5B41554E3FF7}"/>
              </a:ext>
            </a:extLst>
          </p:cNvPr>
          <p:cNvSpPr>
            <a:spLocks noGrp="1"/>
          </p:cNvSpPr>
          <p:nvPr/>
        </p:nvSpPr>
        <p:spPr>
          <a:xfrm>
            <a:off x="0" y="0"/>
            <a:ext cx="4476750" cy="6858000"/>
          </a:xfrm>
          <a:prstGeom prst="rect">
            <a:avLst/>
          </a:prstGeom>
          <a:gradFill>
            <a:gsLst>
              <a:gs pos="0">
                <a:srgbClr val="1F3500"/>
              </a:gs>
              <a:gs pos="100000">
                <a:srgbClr val="001B26"/>
              </a:gs>
            </a:gsLst>
            <a:lin ang="0"/>
          </a:gradFill>
          <a:ln w="0">
            <a:noFill/>
            <a:prstDash val="solid"/>
          </a:ln>
        </p:spPr>
        <p:txBody>
          <a:bodyPr/>
          <a:lstStyle/>
          <a:p>
            <a:endParaRPr lang="en-US"/>
          </a:p>
        </p:txBody>
      </p:sp>
      <p:sp>
        <p:nvSpPr>
          <p:cNvPr id="5" name="Rectangle 4">
            <a:extLst>
              <a:ext uri="{FF2B5EF4-FFF2-40B4-BE49-F238E27FC236}">
                <a16:creationId xmlns:a16="http://schemas.microsoft.com/office/drawing/2014/main" id="{616178DA-B2C4-45F1-9BEB-0395C284D18C}"/>
              </a:ext>
            </a:extLst>
          </p:cNvPr>
          <p:cNvSpPr>
            <a:spLocks noGrp="1"/>
          </p:cNvSpPr>
          <p:nvPr/>
        </p:nvSpPr>
        <p:spPr>
          <a:xfrm>
            <a:off x="548640" y="2651760"/>
            <a:ext cx="6035040" cy="749808"/>
          </a:xfrm>
          <a:prstGeom prst="rect">
            <a:avLst/>
          </a:prstGeom>
          <a:noFill/>
          <a:ln w="0">
            <a:noFill/>
            <a:prstDash val="solid"/>
          </a:ln>
        </p:spPr>
        <p:txBody>
          <a:bodyPr/>
          <a:lstStyle/>
          <a:p>
            <a:pPr algn="l">
              <a:defRPr sz="3750" b="1">
                <a:solidFill>
                  <a:srgbClr val="FFFFFF"/>
                </a:solidFill>
              </a:defRPr>
            </a:pPr>
            <a:r>
              <a:rPr sz="4000" b="1">
                <a:solidFill>
                  <a:srgbClr val="FFFFFF"/>
                </a:solidFill>
              </a:rPr>
              <a:t>Wrap Up Day 2</a:t>
            </a:r>
          </a:p>
        </p:txBody>
      </p:sp>
      <p:sp>
        <p:nvSpPr>
          <p:cNvPr id="6" name="Rectangle 5">
            <a:extLst>
              <a:ext uri="{FF2B5EF4-FFF2-40B4-BE49-F238E27FC236}">
                <a16:creationId xmlns:a16="http://schemas.microsoft.com/office/drawing/2014/main" id="{C7AD1885-3CC3-4E57-A698-EEFE75F261AF}"/>
              </a:ext>
            </a:extLst>
          </p:cNvPr>
          <p:cNvSpPr>
            <a:spLocks noGrp="1"/>
          </p:cNvSpPr>
          <p:nvPr/>
        </p:nvSpPr>
        <p:spPr>
          <a:xfrm>
            <a:off x="548640" y="3813048"/>
            <a:ext cx="6035040" cy="731520"/>
          </a:xfrm>
          <a:prstGeom prst="rect">
            <a:avLst/>
          </a:prstGeom>
          <a:noFill/>
          <a:ln w="0">
            <a:noFill/>
            <a:prstDash val="solid"/>
          </a:ln>
        </p:spPr>
        <p:txBody>
          <a:bodyPr/>
          <a:lstStyle/>
          <a:p>
            <a:pPr algn="l">
              <a:defRPr sz="1575" b="0">
                <a:solidFill>
                  <a:srgbClr val="FFFFFF"/>
                </a:solidFill>
              </a:defRPr>
            </a:pPr>
            <a:r>
              <a:rPr sz="1800" b="0">
                <a:solidFill>
                  <a:srgbClr val="FFFFFF"/>
                </a:solidFill>
              </a:rPr>
              <a:t>Adjourn  |  Thank you for joining us</a:t>
            </a:r>
          </a:p>
        </p:txBody>
      </p:sp>
      <p:sp>
        <p:nvSpPr>
          <p:cNvPr id="7" name="accent-rule">
            <a:extLst>
              <a:ext uri="{FF2B5EF4-FFF2-40B4-BE49-F238E27FC236}">
                <a16:creationId xmlns:a16="http://schemas.microsoft.com/office/drawing/2014/main" id="{92C34FDC-21DD-40AB-900E-4354E548C9CA}"/>
              </a:ext>
            </a:extLst>
          </p:cNvPr>
          <p:cNvSpPr>
            <a:spLocks noGrp="1"/>
          </p:cNvSpPr>
          <p:nvPr/>
        </p:nvSpPr>
        <p:spPr>
          <a:xfrm>
            <a:off x="548640" y="3538728"/>
            <a:ext cx="1810512" cy="64008"/>
          </a:xfrm>
          <a:prstGeom prst="rect">
            <a:avLst/>
          </a:prstGeom>
          <a:solidFill>
            <a:srgbClr val="BBFF00"/>
          </a:solidFill>
          <a:ln w="0">
            <a:noFill/>
            <a:prstDash val="solid"/>
          </a:ln>
        </p:spPr>
        <p:txBody>
          <a:bodyPr/>
          <a:lstStyle/>
          <a:p>
            <a:endParaRPr lang="en-US"/>
          </a:p>
        </p:txBody>
      </p:sp>
      <p:sp>
        <p:nvSpPr>
          <p:cNvPr id="8" name="Rectangle 7">
            <a:extLst>
              <a:ext uri="{FF2B5EF4-FFF2-40B4-BE49-F238E27FC236}">
                <a16:creationId xmlns:a16="http://schemas.microsoft.com/office/drawing/2014/main" id="{7C616ACC-A280-4C3B-888B-02A74A37C90A}"/>
              </a:ext>
            </a:extLst>
          </p:cNvPr>
          <p:cNvSpPr>
            <a:spLocks noGrp="1"/>
          </p:cNvSpPr>
          <p:nvPr/>
        </p:nvSpPr>
        <p:spPr>
          <a:xfrm>
            <a:off x="304800" y="266700"/>
            <a:ext cx="11582400" cy="6324600"/>
          </a:xfrm>
          <a:prstGeom prst="rect">
            <a:avLst/>
          </a:prstGeom>
          <a:noFill/>
          <a:ln w="9525">
            <a:solidFill>
              <a:srgbClr val="FFFFFF"/>
            </a:solidFill>
            <a:prstDash val="solid"/>
          </a:ln>
        </p:spPr>
        <p:txBody>
          <a:bodyPr/>
          <a:lstStyle/>
          <a:p>
            <a:endParaRPr lang="en-US"/>
          </a:p>
        </p:txBody>
      </p:sp>
      <p:pic>
        <p:nvPicPr>
          <p:cNvPr id="10" name="Picture 9">
            <a:extLst>
              <a:ext uri="{FF2B5EF4-FFF2-40B4-BE49-F238E27FC236}">
                <a16:creationId xmlns:a16="http://schemas.microsoft.com/office/drawing/2014/main" id="{D64F99F6-9DA0-EB0D-89A9-AB26E39A18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52451" y="477113"/>
            <a:ext cx="2343150" cy="627759"/>
          </a:xfrm>
          <a:prstGeom prst="rect">
            <a:avLst/>
          </a:prstGeom>
        </p:spPr>
      </p:pic>
      <p:sp>
        <p:nvSpPr>
          <p:cNvPr id="12" name="Footer label"/>
          <p:cNvSpPr txBox="1"/>
          <p:nvPr/>
        </p:nvSpPr>
        <p:spPr>
          <a:xfrm>
            <a:off x="548640" y="6236208"/>
            <a:ext cx="7315200" cy="182880"/>
          </a:xfrm>
          <a:prstGeom prst="rect">
            <a:avLst/>
          </a:prstGeom>
          <a:noFill/>
        </p:spPr>
        <p:txBody>
          <a:bodyPr wrap="square" tIns="18288" bIns="18288" anchor="t">
            <a:spAutoFit/>
          </a:bodyPr>
          <a:lstStyle/>
          <a:p>
            <a:r>
              <a:rPr sz="800" b="1">
                <a:solidFill>
                  <a:srgbClr val="9AA9B0"/>
                </a:solidFill>
              </a:rPr>
              <a:t>FHWA DDSG FALL MEETING  |  SEPTEMBER 30, 2026</a:t>
            </a:r>
          </a:p>
        </p:txBody>
      </p:sp>
      <p:sp>
        <p:nvSpPr>
          <p:cNvPr id="13" name="Slide number"/>
          <p:cNvSpPr txBox="1"/>
          <p:nvPr/>
        </p:nvSpPr>
        <p:spPr>
          <a:xfrm>
            <a:off x="10744200" y="6236208"/>
            <a:ext cx="749808" cy="182880"/>
          </a:xfrm>
          <a:prstGeom prst="rect">
            <a:avLst/>
          </a:prstGeom>
          <a:noFill/>
        </p:spPr>
        <p:txBody>
          <a:bodyPr wrap="square" tIns="18288" bIns="18288" anchor="t">
            <a:spAutoFit/>
          </a:bodyPr>
          <a:lstStyle/>
          <a:p>
            <a:pPr algn="r"/>
            <a:r>
              <a:rPr sz="800" b="1">
                <a:solidFill>
                  <a:srgbClr val="9AA9B0"/>
                </a:solidFill>
              </a:rPr>
              <a:t>24</a:t>
            </a:r>
          </a:p>
        </p:txBody>
      </p:sp>
    </p:spTree>
    <p:extLst>
      <p:ext uri="{BB962C8B-B14F-4D97-AF65-F5344CB8AC3E}">
        <p14:creationId xmlns:p14="http://schemas.microsoft.com/office/powerpoint/2010/main" val="852715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3833739-46F2-417C-B1E4-36019661F286}"/>
              </a:ext>
            </a:extLst>
          </p:cNvPr>
          <p:cNvSpPr>
            <a:spLocks noGrp="1"/>
          </p:cNvSpPr>
          <p:nvPr/>
        </p:nvSpPr>
        <p:spPr>
          <a:xfrm>
            <a:off x="0" y="0"/>
            <a:ext cx="12192000" cy="152400"/>
          </a:xfrm>
          <a:prstGeom prst="rect">
            <a:avLst/>
          </a:prstGeom>
          <a:gradFill>
            <a:gsLst>
              <a:gs pos="0">
                <a:srgbClr val="76BC21"/>
              </a:gs>
              <a:gs pos="100000">
                <a:srgbClr val="003A5D"/>
              </a:gs>
            </a:gsLst>
            <a:lin ang="0"/>
          </a:gradFill>
          <a:ln w="0">
            <a:noFill/>
            <a:prstDash val="solid"/>
          </a:ln>
        </p:spPr>
        <p:txBody>
          <a:bodyPr/>
          <a:lstStyle/>
          <a:p>
            <a:endParaRPr lang="en-US"/>
          </a:p>
        </p:txBody>
      </p:sp>
      <p:sp>
        <p:nvSpPr>
          <p:cNvPr id="4" name="accent-rule">
            <a:extLst>
              <a:ext uri="{FF2B5EF4-FFF2-40B4-BE49-F238E27FC236}">
                <a16:creationId xmlns:a16="http://schemas.microsoft.com/office/drawing/2014/main" id="{4F605DEB-9708-4FF5-A69D-31E77B3CF23F}"/>
              </a:ext>
            </a:extLst>
          </p:cNvPr>
          <p:cNvSpPr>
            <a:spLocks noGrp="1"/>
          </p:cNvSpPr>
          <p:nvPr/>
        </p:nvSpPr>
        <p:spPr>
          <a:xfrm>
            <a:off x="552450" y="6457950"/>
            <a:ext cx="11087100" cy="19050"/>
          </a:xfrm>
          <a:prstGeom prst="rect">
            <a:avLst/>
          </a:prstGeom>
          <a:solidFill>
            <a:srgbClr val="BBFF00"/>
          </a:solidFill>
          <a:ln w="0">
            <a:noFill/>
            <a:prstDash val="solid"/>
          </a:ln>
        </p:spPr>
        <p:txBody>
          <a:bodyPr/>
          <a:lstStyle/>
          <a:p>
            <a:endParaRPr lang="en-US"/>
          </a:p>
        </p:txBody>
      </p:sp>
      <p:sp>
        <p:nvSpPr>
          <p:cNvPr id="7" name="slide-title">
            <a:extLst>
              <a:ext uri="{FF2B5EF4-FFF2-40B4-BE49-F238E27FC236}">
                <a16:creationId xmlns:a16="http://schemas.microsoft.com/office/drawing/2014/main" id="{9BD73B5E-B568-4B46-A050-F4083997BCB7}"/>
              </a:ext>
            </a:extLst>
          </p:cNvPr>
          <p:cNvSpPr>
            <a:spLocks noGrp="1"/>
          </p:cNvSpPr>
          <p:nvPr/>
        </p:nvSpPr>
        <p:spPr>
          <a:xfrm>
            <a:off x="552450" y="904875"/>
            <a:ext cx="10001250" cy="609600"/>
          </a:xfrm>
          <a:prstGeom prst="rect">
            <a:avLst/>
          </a:prstGeom>
          <a:noFill/>
          <a:ln w="0">
            <a:noFill/>
            <a:prstDash val="solid"/>
          </a:ln>
        </p:spPr>
        <p:txBody>
          <a:bodyPr/>
          <a:lstStyle/>
          <a:p>
            <a:pPr algn="l">
              <a:defRPr sz="2700" b="1">
                <a:solidFill>
                  <a:srgbClr val="003A5D"/>
                </a:solidFill>
              </a:defRPr>
            </a:pPr>
            <a:r>
              <a:rPr sz="2700" b="1">
                <a:solidFill>
                  <a:srgbClr val="003A5D"/>
                </a:solidFill>
              </a:rPr>
              <a:t>FHWA Team</a:t>
            </a:r>
          </a:p>
        </p:txBody>
      </p:sp>
      <p:sp>
        <p:nvSpPr>
          <p:cNvPr id="8" name="slide-subtitle">
            <a:extLst>
              <a:ext uri="{FF2B5EF4-FFF2-40B4-BE49-F238E27FC236}">
                <a16:creationId xmlns:a16="http://schemas.microsoft.com/office/drawing/2014/main" id="{56A725A4-784D-44D0-82C7-B82A32F910C4}"/>
              </a:ext>
            </a:extLst>
          </p:cNvPr>
          <p:cNvSpPr>
            <a:spLocks noGrp="1"/>
          </p:cNvSpPr>
          <p:nvPr/>
        </p:nvSpPr>
        <p:spPr>
          <a:xfrm>
            <a:off x="552450" y="1524000"/>
            <a:ext cx="10001250" cy="361950"/>
          </a:xfrm>
          <a:prstGeom prst="rect">
            <a:avLst/>
          </a:prstGeom>
          <a:noFill/>
          <a:ln w="0">
            <a:noFill/>
            <a:prstDash val="solid"/>
          </a:ln>
        </p:spPr>
        <p:txBody>
          <a:bodyPr/>
          <a:lstStyle/>
          <a:p>
            <a:pPr algn="l">
              <a:defRPr sz="1275" b="0">
                <a:solidFill>
                  <a:srgbClr val="68777D"/>
                </a:solidFill>
              </a:defRPr>
            </a:pPr>
            <a:r>
              <a:rPr sz="1400" b="0">
                <a:solidFill>
                  <a:srgbClr val="68777D"/>
                </a:solidFill>
              </a:rPr>
              <a:t>Federal Highway Administration program staff supporting the DDSG</a:t>
            </a:r>
          </a:p>
        </p:txBody>
      </p:sp>
      <p:sp>
        <p:nvSpPr>
          <p:cNvPr id="9" name="accent-rule">
            <a:extLst>
              <a:ext uri="{FF2B5EF4-FFF2-40B4-BE49-F238E27FC236}">
                <a16:creationId xmlns:a16="http://schemas.microsoft.com/office/drawing/2014/main" id="{6199FF5C-88ED-4308-8793-A13ECF3C0F96}"/>
              </a:ext>
            </a:extLst>
          </p:cNvPr>
          <p:cNvSpPr>
            <a:spLocks noGrp="1"/>
          </p:cNvSpPr>
          <p:nvPr/>
        </p:nvSpPr>
        <p:spPr>
          <a:xfrm>
            <a:off x="552450" y="1981200"/>
            <a:ext cx="1619250" cy="47625"/>
          </a:xfrm>
          <a:prstGeom prst="rect">
            <a:avLst/>
          </a:prstGeom>
          <a:solidFill>
            <a:srgbClr val="BBFF00"/>
          </a:solidFill>
          <a:ln w="0">
            <a:noFill/>
            <a:prstDash val="solid"/>
          </a:ln>
        </p:spPr>
        <p:txBody>
          <a:bodyPr/>
          <a:lstStyle/>
          <a:p>
            <a:endParaRPr lang="en-US"/>
          </a:p>
        </p:txBody>
      </p:sp>
      <p:pic>
        <p:nvPicPr>
          <p:cNvPr id="19" name="Picture 18">
            <a:extLst>
              <a:ext uri="{FF2B5EF4-FFF2-40B4-BE49-F238E27FC236}">
                <a16:creationId xmlns:a16="http://schemas.microsoft.com/office/drawing/2014/main" id="{73B627D8-60F3-FD41-883C-2A193F9C78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324976" y="257175"/>
            <a:ext cx="2208030" cy="603144"/>
          </a:xfrm>
          <a:prstGeom prst="rect">
            <a:avLst/>
          </a:prstGeom>
        </p:spPr>
      </p:pic>
      <p:pic>
        <p:nvPicPr>
          <p:cNvPr id="20" name="Picture 19" descr="Headshot of Matthew Corrigan"/>
          <p:cNvPicPr>
            <a:picLocks noChangeAspect="1"/>
          </p:cNvPicPr>
          <p:nvPr/>
        </p:nvPicPr>
        <p:blipFill>
          <a:blip r:embed="rId3"/>
          <a:stretch>
            <a:fillRect/>
          </a:stretch>
        </p:blipFill>
        <p:spPr>
          <a:xfrm>
            <a:off x="1005840" y="2377440"/>
            <a:ext cx="1554480" cy="1554480"/>
          </a:xfrm>
          <a:prstGeom prst="ellipse">
            <a:avLst/>
          </a:prstGeom>
        </p:spPr>
      </p:pic>
      <p:sp>
        <p:nvSpPr>
          <p:cNvPr id="21" name="Matthew Corrigan rule"/>
          <p:cNvSpPr/>
          <p:nvPr/>
        </p:nvSpPr>
        <p:spPr>
          <a:xfrm>
            <a:off x="146304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Matthew Corrigan caption"/>
          <p:cNvSpPr txBox="1"/>
          <p:nvPr/>
        </p:nvSpPr>
        <p:spPr>
          <a:xfrm>
            <a:off x="457200" y="4297680"/>
            <a:ext cx="2651760" cy="1828800"/>
          </a:xfrm>
          <a:prstGeom prst="rect">
            <a:avLst/>
          </a:prstGeom>
          <a:noFill/>
        </p:spPr>
        <p:txBody>
          <a:bodyPr wrap="square" tIns="18288" bIns="18288" anchor="t">
            <a:spAutoFit/>
          </a:bodyPr>
          <a:lstStyle/>
          <a:p>
            <a:pPr algn="ctr"/>
            <a:r>
              <a:rPr sz="1700" b="1">
                <a:solidFill>
                  <a:srgbClr val="003A5D"/>
                </a:solidFill>
              </a:rPr>
              <a:t>Matthew Corrigan</a:t>
            </a:r>
          </a:p>
          <a:p>
            <a:pPr algn="ctr">
              <a:spcBef>
                <a:spcPts val="400"/>
              </a:spcBef>
            </a:pPr>
            <a:r>
              <a:rPr sz="1400" b="1">
                <a:solidFill>
                  <a:srgbClr val="333333"/>
                </a:solidFill>
              </a:rPr>
              <a:t>Co-Chair, DDSG</a:t>
            </a:r>
          </a:p>
          <a:p>
            <a:pPr algn="ctr">
              <a:spcBef>
                <a:spcPts val="400"/>
              </a:spcBef>
            </a:pPr>
            <a:r>
              <a:rPr sz="1300">
                <a:solidFill>
                  <a:srgbClr val="68777D"/>
                </a:solidFill>
              </a:rPr>
              <a:t>Construction Research Engineer</a:t>
            </a:r>
          </a:p>
        </p:txBody>
      </p:sp>
      <p:pic>
        <p:nvPicPr>
          <p:cNvPr id="23" name="Picture 22" descr="Headshot of Katherine Petros"/>
          <p:cNvPicPr>
            <a:picLocks noChangeAspect="1"/>
          </p:cNvPicPr>
          <p:nvPr/>
        </p:nvPicPr>
        <p:blipFill>
          <a:blip r:embed="rId4"/>
          <a:stretch>
            <a:fillRect/>
          </a:stretch>
        </p:blipFill>
        <p:spPr>
          <a:xfrm>
            <a:off x="3840480" y="2377440"/>
            <a:ext cx="1554480" cy="1554480"/>
          </a:xfrm>
          <a:prstGeom prst="ellipse">
            <a:avLst/>
          </a:prstGeom>
        </p:spPr>
      </p:pic>
      <p:sp>
        <p:nvSpPr>
          <p:cNvPr id="24" name="Katherine Petros rule"/>
          <p:cNvSpPr/>
          <p:nvPr/>
        </p:nvSpPr>
        <p:spPr>
          <a:xfrm>
            <a:off x="429768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Katherine Petros caption"/>
          <p:cNvSpPr txBox="1"/>
          <p:nvPr/>
        </p:nvSpPr>
        <p:spPr>
          <a:xfrm>
            <a:off x="3291839" y="4297680"/>
            <a:ext cx="2651760" cy="1828800"/>
          </a:xfrm>
          <a:prstGeom prst="rect">
            <a:avLst/>
          </a:prstGeom>
          <a:noFill/>
        </p:spPr>
        <p:txBody>
          <a:bodyPr wrap="square" tIns="18288" bIns="18288" anchor="t">
            <a:spAutoFit/>
          </a:bodyPr>
          <a:lstStyle/>
          <a:p>
            <a:pPr algn="ctr"/>
            <a:r>
              <a:rPr sz="1700" b="1">
                <a:solidFill>
                  <a:srgbClr val="003A5D"/>
                </a:solidFill>
              </a:rPr>
              <a:t>Katherine Petros</a:t>
            </a:r>
          </a:p>
          <a:p>
            <a:pPr algn="ctr">
              <a:spcBef>
                <a:spcPts val="400"/>
              </a:spcBef>
            </a:pPr>
            <a:r>
              <a:rPr sz="1400" b="1">
                <a:solidFill>
                  <a:srgbClr val="333333"/>
                </a:solidFill>
              </a:rPr>
              <a:t>Team Leader</a:t>
            </a:r>
          </a:p>
          <a:p>
            <a:pPr algn="ctr">
              <a:spcBef>
                <a:spcPts val="400"/>
              </a:spcBef>
            </a:pPr>
            <a:r>
              <a:rPr sz="1300">
                <a:solidFill>
                  <a:srgbClr val="68777D"/>
                </a:solidFill>
              </a:rPr>
              <a:t>Infrastructure Analysis and Construction Team</a:t>
            </a:r>
          </a:p>
        </p:txBody>
      </p:sp>
      <p:pic>
        <p:nvPicPr>
          <p:cNvPr id="26" name="Picture 25" descr="Headshot of Bryan Cawley, PE"/>
          <p:cNvPicPr>
            <a:picLocks noChangeAspect="1"/>
          </p:cNvPicPr>
          <p:nvPr/>
        </p:nvPicPr>
        <p:blipFill>
          <a:blip r:embed="rId5"/>
          <a:stretch>
            <a:fillRect/>
          </a:stretch>
        </p:blipFill>
        <p:spPr>
          <a:xfrm>
            <a:off x="6675120" y="2377440"/>
            <a:ext cx="1554480" cy="1554480"/>
          </a:xfrm>
          <a:prstGeom prst="ellipse">
            <a:avLst/>
          </a:prstGeom>
        </p:spPr>
      </p:pic>
      <p:sp>
        <p:nvSpPr>
          <p:cNvPr id="27" name="Bryan Cawley, PE rule"/>
          <p:cNvSpPr/>
          <p:nvPr/>
        </p:nvSpPr>
        <p:spPr>
          <a:xfrm>
            <a:off x="713232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Bryan Cawley, PE caption"/>
          <p:cNvSpPr txBox="1"/>
          <p:nvPr/>
        </p:nvSpPr>
        <p:spPr>
          <a:xfrm>
            <a:off x="6126480" y="4297680"/>
            <a:ext cx="2651760" cy="1828800"/>
          </a:xfrm>
          <a:prstGeom prst="rect">
            <a:avLst/>
          </a:prstGeom>
          <a:noFill/>
        </p:spPr>
        <p:txBody>
          <a:bodyPr wrap="square" tIns="18288" bIns="18288" anchor="t">
            <a:spAutoFit/>
          </a:bodyPr>
          <a:lstStyle/>
          <a:p>
            <a:pPr algn="ctr"/>
            <a:r>
              <a:rPr sz="1700" b="1">
                <a:solidFill>
                  <a:srgbClr val="003A5D"/>
                </a:solidFill>
              </a:rPr>
              <a:t>Bryan Cawley, PE</a:t>
            </a:r>
          </a:p>
          <a:p>
            <a:pPr algn="ctr">
              <a:spcBef>
                <a:spcPts val="400"/>
              </a:spcBef>
            </a:pPr>
            <a:r>
              <a:rPr sz="1400" b="1">
                <a:solidFill>
                  <a:srgbClr val="333333"/>
                </a:solidFill>
              </a:rPr>
              <a:t>Construction &amp; Maintenance Engineer</a:t>
            </a:r>
          </a:p>
        </p:txBody>
      </p:sp>
      <p:pic>
        <p:nvPicPr>
          <p:cNvPr id="29" name="Picture 28" descr="Headshot of James Gray"/>
          <p:cNvPicPr>
            <a:picLocks noChangeAspect="1"/>
          </p:cNvPicPr>
          <p:nvPr/>
        </p:nvPicPr>
        <p:blipFill>
          <a:blip r:embed="rId6"/>
          <a:stretch>
            <a:fillRect/>
          </a:stretch>
        </p:blipFill>
        <p:spPr>
          <a:xfrm>
            <a:off x="9509760" y="2377440"/>
            <a:ext cx="1554480" cy="1554480"/>
          </a:xfrm>
          <a:prstGeom prst="ellipse">
            <a:avLst/>
          </a:prstGeom>
        </p:spPr>
      </p:pic>
      <p:sp>
        <p:nvSpPr>
          <p:cNvPr id="30" name="James Gray rule"/>
          <p:cNvSpPr/>
          <p:nvPr/>
        </p:nvSpPr>
        <p:spPr>
          <a:xfrm>
            <a:off x="9966960" y="4114800"/>
            <a:ext cx="640080" cy="36576"/>
          </a:xfrm>
          <a:prstGeom prst="rect">
            <a:avLst/>
          </a:prstGeom>
          <a:solidFill>
            <a:srgbClr val="BB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James Gray caption"/>
          <p:cNvSpPr txBox="1"/>
          <p:nvPr/>
        </p:nvSpPr>
        <p:spPr>
          <a:xfrm>
            <a:off x="8961120" y="4297680"/>
            <a:ext cx="2651760" cy="1828800"/>
          </a:xfrm>
          <a:prstGeom prst="rect">
            <a:avLst/>
          </a:prstGeom>
          <a:noFill/>
        </p:spPr>
        <p:txBody>
          <a:bodyPr wrap="square" tIns="18288" bIns="18288" anchor="t">
            <a:spAutoFit/>
          </a:bodyPr>
          <a:lstStyle/>
          <a:p>
            <a:pPr algn="ctr"/>
            <a:r>
              <a:rPr sz="1700" b="1">
                <a:solidFill>
                  <a:srgbClr val="003A5D"/>
                </a:solidFill>
              </a:rPr>
              <a:t>James Gray</a:t>
            </a:r>
          </a:p>
          <a:p>
            <a:pPr algn="ctr">
              <a:spcBef>
                <a:spcPts val="400"/>
              </a:spcBef>
            </a:pPr>
            <a:r>
              <a:rPr sz="1400" b="1">
                <a:solidFill>
                  <a:srgbClr val="333333"/>
                </a:solidFill>
              </a:rPr>
              <a:t>Construction Technology Program Manager</a:t>
            </a:r>
          </a:p>
        </p:txBody>
      </p:sp>
      <p:sp>
        <p:nvSpPr>
          <p:cNvPr id="32" name="Footer label"/>
          <p:cNvSpPr txBox="1"/>
          <p:nvPr/>
        </p:nvSpPr>
        <p:spPr>
          <a:xfrm>
            <a:off x="548640" y="6519672"/>
            <a:ext cx="7315200" cy="182880"/>
          </a:xfrm>
          <a:prstGeom prst="rect">
            <a:avLst/>
          </a:prstGeom>
          <a:noFill/>
        </p:spPr>
        <p:txBody>
          <a:bodyPr wrap="square" tIns="18288" bIns="18288" anchor="t">
            <a:spAutoFit/>
          </a:bodyPr>
          <a:lstStyle/>
          <a:p>
            <a:r>
              <a:rPr sz="800" b="1">
                <a:solidFill>
                  <a:srgbClr val="68777D"/>
                </a:solidFill>
              </a:rPr>
              <a:t>FHWA DDSG FALL MEETING  |  SEPTEMBER 30, 2026</a:t>
            </a:r>
          </a:p>
        </p:txBody>
      </p:sp>
    </p:spTree>
    <p:extLst>
      <p:ext uri="{BB962C8B-B14F-4D97-AF65-F5344CB8AC3E}">
        <p14:creationId xmlns:p14="http://schemas.microsoft.com/office/powerpoint/2010/main" val="17025062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xml><?xml version="1.0" encoding="utf-8"?>
<p:tagLst xmlns:a="http://schemas.openxmlformats.org/drawingml/2006/main" xmlns:r="http://schemas.openxmlformats.org/officeDocument/2006/relationships" xmlns:p="http://schemas.openxmlformats.org/presentationml/2006/main">
  <p:tag name="SHAPENAME" val="5. Sourc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xml><?xml version="1.0" encoding="utf-8"?>
<p:tagLst xmlns:a="http://schemas.openxmlformats.org/drawingml/2006/main" xmlns:r="http://schemas.openxmlformats.org/officeDocument/2006/relationships" xmlns:p="http://schemas.openxmlformats.org/presentationml/2006/main">
  <p:tag name="SHAPENAME" val="3. Subtitle"/>
</p:tagLst>
</file>

<file path=ppt/tags/tag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xml><?xml version="1.0" encoding="utf-8"?>
<p:tagLst xmlns:a="http://schemas.openxmlformats.org/drawingml/2006/main" xmlns:r="http://schemas.openxmlformats.org/officeDocument/2006/relationships" xmlns:p="http://schemas.openxmlformats.org/presentationml/2006/main">
  <p:tag name="SHAPENAME" val="5. Sourc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5tNN_OdVRnC_8Tatiiw6bA"/>
</p:tagLst>
</file>

<file path=ppt/tags/tag11.xml><?xml version="1.0" encoding="utf-8"?>
<p:tagLst xmlns:a="http://schemas.openxmlformats.org/drawingml/2006/main" xmlns:r="http://schemas.openxmlformats.org/officeDocument/2006/relationships" xmlns:p="http://schemas.openxmlformats.org/presentationml/2006/main">
  <p:tag name="SHAPENAME" val="5. Source"/>
</p:tagLst>
</file>

<file path=ppt/tags/tag12.xml><?xml version="1.0" encoding="utf-8"?>
<p:tagLst xmlns:a="http://schemas.openxmlformats.org/drawingml/2006/main" xmlns:r="http://schemas.openxmlformats.org/officeDocument/2006/relationships" xmlns:p="http://schemas.openxmlformats.org/presentationml/2006/main">
  <p:tag name="SHAPENAME" val="Slide Number"/>
</p:tagLst>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d1843ec-21c2-4053-bfd6-2ffc65950e7c">
      <Terms xmlns="http://schemas.microsoft.com/office/infopath/2007/PartnerControls"/>
    </lcf76f155ced4ddcb4097134ff3c332f>
    <TaxCatchAll xmlns="3fb25fd4-f1f2-4edc-b0ea-a039ba156aa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D2B6DF0B87E164EA5A66726E8822305" ma:contentTypeVersion="16" ma:contentTypeDescription="Create a new document." ma:contentTypeScope="" ma:versionID="813b713305141a48d83b2c848fba361b">
  <xsd:schema xmlns:xsd="http://www.w3.org/2001/XMLSchema" xmlns:xs="http://www.w3.org/2001/XMLSchema" xmlns:p="http://schemas.microsoft.com/office/2006/metadata/properties" xmlns:ns2="9d1843ec-21c2-4053-bfd6-2ffc65950e7c" xmlns:ns3="3fb25fd4-f1f2-4edc-b0ea-a039ba156aa0" targetNamespace="http://schemas.microsoft.com/office/2006/metadata/properties" ma:root="true" ma:fieldsID="2afaae2ae20d56081d8544a8bb7273b4" ns2:_="" ns3:_="">
    <xsd:import namespace="9d1843ec-21c2-4053-bfd6-2ffc65950e7c"/>
    <xsd:import namespace="3fb25fd4-f1f2-4edc-b0ea-a039ba156aa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1843ec-21c2-4053-bfd6-2ffc65950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0966e5e-a0ab-4f14-8017-b92470a0a7d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fb25fd4-f1f2-4edc-b0ea-a039ba156aa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3beca5e7-bc1d-41ef-be35-da38550ebc29}" ma:internalName="TaxCatchAll" ma:showField="CatchAllData" ma:web="3fb25fd4-f1f2-4edc-b0ea-a039ba156a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5F82BC-50C6-46C6-8577-2C1D83409315}">
  <ds:schemaRefs>
    <ds:schemaRef ds:uri="http://schemas.microsoft.com/sharepoint/v3/contenttype/forms"/>
  </ds:schemaRefs>
</ds:datastoreItem>
</file>

<file path=customXml/itemProps2.xml><?xml version="1.0" encoding="utf-8"?>
<ds:datastoreItem xmlns:ds="http://schemas.openxmlformats.org/officeDocument/2006/customXml" ds:itemID="{314F30DD-E7B8-48E6-ABEA-1550515F64DD}">
  <ds:schemaRefs>
    <ds:schemaRef ds:uri="http://schemas.microsoft.com/office/2006/metadata/properties"/>
    <ds:schemaRef ds:uri="http://schemas.microsoft.com/office/2006/documentManagement/types"/>
    <ds:schemaRef ds:uri="http://www.w3.org/XML/1998/namespace"/>
    <ds:schemaRef ds:uri="http://purl.org/dc/dcmitype/"/>
    <ds:schemaRef ds:uri="07104b32-a8d2-4b24-b0f3-6aaa3ac6d00f"/>
    <ds:schemaRef ds:uri="http://purl.org/dc/terms/"/>
    <ds:schemaRef ds:uri="http://purl.org/dc/elements/1.1/"/>
    <ds:schemaRef ds:uri="http://schemas.microsoft.com/office/infopath/2007/PartnerControls"/>
    <ds:schemaRef ds:uri="http://schemas.openxmlformats.org/package/2006/metadata/core-properties"/>
    <ds:schemaRef ds:uri="a1380223-f601-43a6-b96a-85f861709193"/>
    <ds:schemaRef ds:uri="97339888-d3f5-4684-8ac7-3ac6158eb7c3"/>
    <ds:schemaRef ds:uri="43b6741c-3912-48a2-b002-0248349fc688"/>
    <ds:schemaRef ds:uri="9d1843ec-21c2-4053-bfd6-2ffc65950e7c"/>
    <ds:schemaRef ds:uri="3fb25fd4-f1f2-4edc-b0ea-a039ba156aa0"/>
  </ds:schemaRefs>
</ds:datastoreItem>
</file>

<file path=customXml/itemProps3.xml><?xml version="1.0" encoding="utf-8"?>
<ds:datastoreItem xmlns:ds="http://schemas.openxmlformats.org/officeDocument/2006/customXml" ds:itemID="{04218571-8652-474F-8C03-CA496D4A33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1843ec-21c2-4053-bfd6-2ffc65950e7c"/>
    <ds:schemaRef ds:uri="3fb25fd4-f1f2-4edc-b0ea-a039ba156a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3224</TotalTime>
  <Words>37029</Words>
  <Application>Microsoft Office PowerPoint</Application>
  <DocSecurity>0</DocSecurity>
  <PresentationFormat>Widescreen</PresentationFormat>
  <Paragraphs>6000</Paragraphs>
  <Slides>25</Slides>
  <Notes>9</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Cheryl Foley</cp:lastModifiedBy>
  <cp:revision>42</cp:revision>
  <cp:lastPrinted>2026-08-25T17:05:42Z</cp:lastPrinted>
  <dcterms:created xsi:type="dcterms:W3CDTF">2026-08-18T14:40:57Z</dcterms:created>
  <dcterms:modified xsi:type="dcterms:W3CDTF">2026-09-25T18:01:30Z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0x0101001D2B6DF0B87E164EA5A66726E8822305</vt:lpwstr>
  </property>
  <property fmtid="{D5CDD505-2E9C-101B-9397-08002B2CF9AE}" pid="3" name="MediaServiceImageTags">
    <vt:lpwstr/>
  </property>
</Properties>
</file>