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sldIdLst>
    <p:sldId id="278" r:id="rId5"/>
    <p:sldId id="266" r:id="rId6"/>
    <p:sldId id="2147479375" r:id="rId7"/>
    <p:sldId id="2147479374" r:id="rId8"/>
    <p:sldId id="2147479384" r:id="rId9"/>
    <p:sldId id="258" r:id="rId10"/>
    <p:sldId id="274" r:id="rId11"/>
    <p:sldId id="261" r:id="rId12"/>
    <p:sldId id="268" r:id="rId13"/>
    <p:sldId id="284" r:id="rId14"/>
    <p:sldId id="281" r:id="rId15"/>
    <p:sldId id="283" r:id="rId16"/>
    <p:sldId id="280" r:id="rId17"/>
    <p:sldId id="9882023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303511-95B4-4298-AD31-238F9F3F177A}" v="20" dt="2026-09-25T18:00:39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0" autoAdjust="0"/>
    <p:restoredTop sz="94660"/>
  </p:normalViewPr>
  <p:slideViewPr>
    <p:cSldViewPr snapToGrid="0">
      <p:cViewPr varScale="1">
        <p:scale>
          <a:sx n="92" d="100"/>
          <a:sy n="92" d="100"/>
        </p:scale>
        <p:origin x="33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AA9F1-2D11-41E0-AE35-FB7AB8F0922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7D415-6C1B-43BC-A522-780C5C07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300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IFC adopted by AASHTO in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CA3CC-E040-426A-BD9D-8E6CA1306B4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577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AD47C-2A57-B315-D0CD-3673662EF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0BF4BD-3C88-8D20-E33C-B447AE2EEF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40CC57-D0E1-BC6B-22BE-4B528D075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4A8B3-64AB-CCB5-BB4D-2F7EECEDB7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CA3CC-E040-426A-BD9D-8E6CA1306B4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75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3010B-B6F5-7491-321C-6A2E824E4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84B1B4-2237-9FC5-71AD-942660976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C5E101-0035-D92A-19E1-C3D793FFA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46AE4-4DBC-5968-3CF1-A58A7B068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4CA3CC-E040-426A-BD9D-8E6CA1306B4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84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Testing BIM model with AR hardware.  Still issues with </a:t>
            </a:r>
            <a:r>
              <a:rPr lang="en-US" dirty="0" err="1"/>
              <a:t>geosynchronization</a:t>
            </a:r>
            <a:r>
              <a:rPr lang="en-US" dirty="0"/>
              <a:t> native from authoring software.  Working on this right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B89F6-D81C-4733-87E5-AA7F987DD56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92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5400000">
            <a:off x="4392272" y="-4395221"/>
            <a:ext cx="3407455" cy="12192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606879"/>
            <a:ext cx="9144000" cy="2387600"/>
          </a:xfrm>
        </p:spPr>
        <p:txBody>
          <a:bodyPr anchor="b"/>
          <a:lstStyle>
            <a:lvl1pPr algn="ctr">
              <a:defRPr sz="6000" strike="noStrike">
                <a:solidFill>
                  <a:srgbClr val="0F244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/>
        </p:nvSpPr>
        <p:spPr>
          <a:xfrm>
            <a:off x="7894864" y="4972051"/>
            <a:ext cx="4297136" cy="1296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4D383F-058F-40AD-8BB6-6B3C19A4F69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18182" y="5130536"/>
            <a:ext cx="2717142" cy="6815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10CD0C-9BA2-4051-BBAE-111CB01CE4E1}"/>
              </a:ext>
            </a:extLst>
          </p:cNvPr>
          <p:cNvSpPr txBox="1"/>
          <p:nvPr/>
        </p:nvSpPr>
        <p:spPr>
          <a:xfrm>
            <a:off x="7801721" y="5708961"/>
            <a:ext cx="36336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/>
                </a:solidFill>
              </a:rPr>
              <a:t>Digital Delivery</a:t>
            </a:r>
          </a:p>
        </p:txBody>
      </p:sp>
      <p:pic>
        <p:nvPicPr>
          <p:cNvPr id="10" name="Picture 9" descr="A picture containing dome&#10;&#10;Description automatically generated">
            <a:extLst>
              <a:ext uri="{FF2B5EF4-FFF2-40B4-BE49-F238E27FC236}">
                <a16:creationId xmlns:a16="http://schemas.microsoft.com/office/drawing/2014/main" id="{EE34D5DA-1D79-48D2-A1B4-B292FC72DB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05" t="4439" r="11180" b="14046"/>
          <a:stretch/>
        </p:blipFill>
        <p:spPr>
          <a:xfrm>
            <a:off x="-1" y="1"/>
            <a:ext cx="271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42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ome&#10;&#10;Description automatically generated">
            <a:extLst>
              <a:ext uri="{FF2B5EF4-FFF2-40B4-BE49-F238E27FC236}">
                <a16:creationId xmlns:a16="http://schemas.microsoft.com/office/drawing/2014/main" id="{34E07A8D-A861-473C-A6A1-7D24717D7A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0" b="46017"/>
          <a:stretch/>
        </p:blipFill>
        <p:spPr>
          <a:xfrm>
            <a:off x="0" y="0"/>
            <a:ext cx="12192000" cy="33976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045913"/>
            <a:ext cx="9144000" cy="1948565"/>
          </a:xfrm>
          <a:solidFill>
            <a:srgbClr val="0F2441"/>
          </a:solidFill>
        </p:spPr>
        <p:txBody>
          <a:bodyPr anchor="b"/>
          <a:lstStyle>
            <a:lvl1pPr algn="ctr">
              <a:defRPr sz="6000" strike="noStrik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/>
        </p:nvSpPr>
        <p:spPr>
          <a:xfrm>
            <a:off x="7894864" y="4972051"/>
            <a:ext cx="4297136" cy="1296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4D383F-058F-40AD-8BB6-6B3C19A4F69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18182" y="5130536"/>
            <a:ext cx="2717142" cy="6815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10CD0C-9BA2-4051-BBAE-111CB01CE4E1}"/>
              </a:ext>
            </a:extLst>
          </p:cNvPr>
          <p:cNvSpPr txBox="1"/>
          <p:nvPr/>
        </p:nvSpPr>
        <p:spPr>
          <a:xfrm>
            <a:off x="7801721" y="5708961"/>
            <a:ext cx="36336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283352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ome&#10;&#10;Description automatically generated">
            <a:extLst>
              <a:ext uri="{FF2B5EF4-FFF2-40B4-BE49-F238E27FC236}">
                <a16:creationId xmlns:a16="http://schemas.microsoft.com/office/drawing/2014/main" id="{D8BFE89B-A274-4696-A234-97D8003D8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99432" y="2247240"/>
            <a:ext cx="7757551" cy="2832909"/>
          </a:xfrm>
          <a:noFill/>
        </p:spPr>
        <p:txBody>
          <a:bodyPr anchor="b"/>
          <a:lstStyle>
            <a:lvl1pPr algn="l">
              <a:defRPr sz="6000" strike="noStrik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432" y="5337314"/>
            <a:ext cx="9144000" cy="92920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894864" y="4972051"/>
            <a:ext cx="4297136" cy="1296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4D383F-058F-40AD-8BB6-6B3C19A4F69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18182" y="5130536"/>
            <a:ext cx="2717142" cy="6815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10CD0C-9BA2-4051-BBAE-111CB01CE4E1}"/>
              </a:ext>
            </a:extLst>
          </p:cNvPr>
          <p:cNvSpPr txBox="1"/>
          <p:nvPr/>
        </p:nvSpPr>
        <p:spPr>
          <a:xfrm>
            <a:off x="7801721" y="5757254"/>
            <a:ext cx="36336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/>
                </a:solidFill>
              </a:rPr>
              <a:t>Digital Delivery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FAEFAF0-5064-4C24-BA21-18DDE0018290}"/>
              </a:ext>
            </a:extLst>
          </p:cNvPr>
          <p:cNvCxnSpPr/>
          <p:nvPr/>
        </p:nvCxnSpPr>
        <p:spPr>
          <a:xfrm>
            <a:off x="899432" y="5129843"/>
            <a:ext cx="2489811" cy="0"/>
          </a:xfrm>
          <a:prstGeom prst="line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202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8BFE89B-A274-4696-A234-97D8003D8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99432" y="740044"/>
            <a:ext cx="9144000" cy="2217769"/>
          </a:xfrm>
          <a:noFill/>
        </p:spPr>
        <p:txBody>
          <a:bodyPr anchor="b"/>
          <a:lstStyle>
            <a:lvl1pPr algn="l">
              <a:defRPr sz="6000" strike="noStrik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432" y="3328953"/>
            <a:ext cx="9144000" cy="118637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894864" y="4972051"/>
            <a:ext cx="4297136" cy="1296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4D383F-058F-40AD-8BB6-6B3C19A4F69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18182" y="5130536"/>
            <a:ext cx="2717142" cy="6815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10CD0C-9BA2-4051-BBAE-111CB01CE4E1}"/>
              </a:ext>
            </a:extLst>
          </p:cNvPr>
          <p:cNvSpPr txBox="1"/>
          <p:nvPr/>
        </p:nvSpPr>
        <p:spPr>
          <a:xfrm>
            <a:off x="7801721" y="5708961"/>
            <a:ext cx="36336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/>
                </a:solidFill>
              </a:rPr>
              <a:t>Digital Delivery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B731F9F-BFCB-4BE6-979F-9ED2B9B72705}"/>
              </a:ext>
            </a:extLst>
          </p:cNvPr>
          <p:cNvCxnSpPr/>
          <p:nvPr/>
        </p:nvCxnSpPr>
        <p:spPr>
          <a:xfrm>
            <a:off x="899432" y="3116298"/>
            <a:ext cx="2489811" cy="0"/>
          </a:xfrm>
          <a:prstGeom prst="line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274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chemeClr val="tx2"/>
              </a:buClr>
              <a:buFont typeface="Arial" panose="020B0604020202020204" pitchFamily="34" charset="0"/>
              <a:buChar char="•"/>
              <a:defRPr/>
            </a:lvl1pPr>
            <a:lvl2pPr marL="80010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2pPr>
            <a:lvl3pPr marL="125730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3pPr>
            <a:lvl4pPr marL="1657350" indent="-285750">
              <a:buClr>
                <a:schemeClr val="tx2"/>
              </a:buClr>
              <a:buFont typeface="Arial" panose="020B0604020202020204" pitchFamily="34" charset="0"/>
              <a:buChar char="•"/>
              <a:defRPr/>
            </a:lvl4pPr>
            <a:lvl5pPr marL="2114550" indent="-285750">
              <a:buClr>
                <a:schemeClr val="tx2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radar chart&#10;&#10;Description automatically generated">
            <a:extLst>
              <a:ext uri="{FF2B5EF4-FFF2-40B4-BE49-F238E27FC236}">
                <a16:creationId xmlns:a16="http://schemas.microsoft.com/office/drawing/2014/main" id="{0D43553D-39A1-4E12-BA49-08FADD80E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80000"/>
            </a:schemeClr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alpha val="80000"/>
            </a:schemeClr>
          </a:solidFill>
        </p:spPr>
        <p:txBody>
          <a:bodyPr/>
          <a:lstStyle>
            <a:lvl1pPr marL="457200" indent="-457200">
              <a:buClr>
                <a:schemeClr val="tx2"/>
              </a:buClr>
              <a:buFont typeface="Arial" panose="020B0604020202020204" pitchFamily="34" charset="0"/>
              <a:buChar char="•"/>
              <a:defRPr/>
            </a:lvl1pPr>
            <a:lvl2pPr marL="80010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2pPr>
            <a:lvl3pPr marL="125730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3pPr>
            <a:lvl4pPr marL="1657350" indent="-285750">
              <a:buClr>
                <a:schemeClr val="tx2"/>
              </a:buClr>
              <a:buFont typeface="Arial" panose="020B0604020202020204" pitchFamily="34" charset="0"/>
              <a:buChar char="•"/>
              <a:defRPr/>
            </a:lvl4pPr>
            <a:lvl5pPr marL="2114550" indent="-285750">
              <a:buClr>
                <a:schemeClr val="tx2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8785B2-94B9-4D08-987D-11E986C25F21}"/>
              </a:ext>
            </a:extLst>
          </p:cNvPr>
          <p:cNvSpPr/>
          <p:nvPr/>
        </p:nvSpPr>
        <p:spPr>
          <a:xfrm>
            <a:off x="9385253" y="5845629"/>
            <a:ext cx="2596515" cy="10123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ED2A5B-E6FB-4229-91F0-3FA7D824A01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A88125-4E34-483D-9EAA-1577BF925F77}"/>
              </a:ext>
            </a:extLst>
          </p:cNvPr>
          <p:cNvSpPr txBox="1"/>
          <p:nvPr/>
        </p:nvSpPr>
        <p:spPr>
          <a:xfrm>
            <a:off x="9249293" y="6400800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41175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43553D-39A1-4E12-BA49-08FADD80E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F2441">
              <a:alpha val="80000"/>
            </a:srgb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F2441">
              <a:alpha val="80000"/>
            </a:srgbClr>
          </a:solidFill>
        </p:spPr>
        <p:txBody>
          <a:bodyPr/>
          <a:lstStyle>
            <a:lvl1pPr marL="457200" indent="-4572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8001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1257300" indent="-34290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6573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2114550" indent="-285750">
              <a:buClr>
                <a:schemeClr val="accent4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8785B2-94B9-4D08-987D-11E986C25F21}"/>
              </a:ext>
            </a:extLst>
          </p:cNvPr>
          <p:cNvSpPr/>
          <p:nvPr/>
        </p:nvSpPr>
        <p:spPr>
          <a:xfrm>
            <a:off x="9385253" y="5845629"/>
            <a:ext cx="2596515" cy="10123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ED2A5B-E6FB-4229-91F0-3FA7D824A01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A88125-4E34-483D-9EAA-1577BF925F77}"/>
              </a:ext>
            </a:extLst>
          </p:cNvPr>
          <p:cNvSpPr txBox="1"/>
          <p:nvPr/>
        </p:nvSpPr>
        <p:spPr>
          <a:xfrm>
            <a:off x="9249293" y="6402065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863164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umbrella, dome&#10;&#10;Description automatically generated">
            <a:extLst>
              <a:ext uri="{FF2B5EF4-FFF2-40B4-BE49-F238E27FC236}">
                <a16:creationId xmlns:a16="http://schemas.microsoft.com/office/drawing/2014/main" id="{9180E48F-4843-41B4-B624-0D3EF72C22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06" r="24253"/>
          <a:stretch/>
        </p:blipFill>
        <p:spPr>
          <a:xfrm>
            <a:off x="9274627" y="-1865"/>
            <a:ext cx="2917373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57" y="1367610"/>
            <a:ext cx="8590091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57" y="4247335"/>
            <a:ext cx="859009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308136-E00E-4A33-8B58-8EB9C2B23A25}"/>
              </a:ext>
            </a:extLst>
          </p:cNvPr>
          <p:cNvSpPr/>
          <p:nvPr/>
        </p:nvSpPr>
        <p:spPr>
          <a:xfrm>
            <a:off x="9385253" y="5845629"/>
            <a:ext cx="2596515" cy="1012371"/>
          </a:xfrm>
          <a:prstGeom prst="rect">
            <a:avLst/>
          </a:prstGeom>
          <a:solidFill>
            <a:srgbClr val="0F24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7E7F2F2-CEC8-492F-80D1-C8C6248BEF3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1CAE1A-E049-4586-9DD7-E5AA5A469A6B}"/>
              </a:ext>
            </a:extLst>
          </p:cNvPr>
          <p:cNvSpPr txBox="1"/>
          <p:nvPr/>
        </p:nvSpPr>
        <p:spPr>
          <a:xfrm>
            <a:off x="9249293" y="6400800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3152262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983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46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346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10759" y="169068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16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omparison"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3460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3460" y="2152174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52174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62270E-E305-4E21-9B16-D525D994627E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D29373-C906-4A63-9560-E1E26BCA059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5845629"/>
            <a:ext cx="12192000" cy="101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B9D7E5F-61AF-4C8E-88B0-D5E2D20F843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53E61A7-666C-4A8E-843B-FA16C82D25E1}"/>
              </a:ext>
            </a:extLst>
          </p:cNvPr>
          <p:cNvSpPr txBox="1"/>
          <p:nvPr/>
        </p:nvSpPr>
        <p:spPr>
          <a:xfrm>
            <a:off x="9249293" y="6400800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2280355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5128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2046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F44BB83-C744-476A-8FA2-D54E532ABC9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63FAEE-1C2B-4DAF-A8ED-2C4B8B6CE372}"/>
              </a:ext>
            </a:extLst>
          </p:cNvPr>
          <p:cNvSpPr txBox="1"/>
          <p:nvPr/>
        </p:nvSpPr>
        <p:spPr>
          <a:xfrm>
            <a:off x="9249293" y="6400800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12967007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6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F818776-8180-4AE6-8455-03B359424BB8}"/>
              </a:ext>
            </a:extLst>
          </p:cNvPr>
          <p:cNvSpPr/>
          <p:nvPr/>
        </p:nvSpPr>
        <p:spPr>
          <a:xfrm>
            <a:off x="9385253" y="5845629"/>
            <a:ext cx="2596515" cy="101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34CE5B-36F2-4107-AD34-34457E587C5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3F6D1D-E3CE-4A24-9157-F7F3849FF14E}"/>
              </a:ext>
            </a:extLst>
          </p:cNvPr>
          <p:cNvSpPr txBox="1"/>
          <p:nvPr/>
        </p:nvSpPr>
        <p:spPr>
          <a:xfrm>
            <a:off x="9249293" y="6400800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32379249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EEA2C4-EA2E-4686-BC5F-DF99B97CB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4" y="0"/>
            <a:ext cx="12185373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44BB83-C744-476A-8FA2-D54E532ABC9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63FAEE-1C2B-4DAF-A8ED-2C4B8B6CE372}"/>
              </a:ext>
            </a:extLst>
          </p:cNvPr>
          <p:cNvSpPr txBox="1"/>
          <p:nvPr/>
        </p:nvSpPr>
        <p:spPr>
          <a:xfrm>
            <a:off x="9249293" y="6400800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4269701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EEA2C4-EA2E-4686-BC5F-DF99B97CB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44BB83-C744-476A-8FA2-D54E532ABC9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63FAEE-1C2B-4DAF-A8ED-2C4B8B6CE372}"/>
              </a:ext>
            </a:extLst>
          </p:cNvPr>
          <p:cNvSpPr txBox="1"/>
          <p:nvPr/>
        </p:nvSpPr>
        <p:spPr>
          <a:xfrm>
            <a:off x="9249293" y="6400800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622141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4_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EEA2C4-EA2E-4686-BC5F-DF99B97CB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44BB83-C744-476A-8FA2-D54E532ABC9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63FAEE-1C2B-4DAF-A8ED-2C4B8B6CE372}"/>
              </a:ext>
            </a:extLst>
          </p:cNvPr>
          <p:cNvSpPr txBox="1"/>
          <p:nvPr/>
        </p:nvSpPr>
        <p:spPr>
          <a:xfrm>
            <a:off x="9249293" y="6400800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3592032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5_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EEA2C4-EA2E-4686-BC5F-DF99B97CB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44BB83-C744-476A-8FA2-D54E532ABC9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63FAEE-1C2B-4DAF-A8ED-2C4B8B6CE372}"/>
              </a:ext>
            </a:extLst>
          </p:cNvPr>
          <p:cNvSpPr txBox="1"/>
          <p:nvPr/>
        </p:nvSpPr>
        <p:spPr>
          <a:xfrm>
            <a:off x="9249293" y="6400800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tx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1260124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5400000">
            <a:off x="-1042988" y="1042987"/>
            <a:ext cx="6858000" cy="4772025"/>
          </a:xfrm>
          <a:prstGeom prst="rect">
            <a:avLst/>
          </a:prstGeom>
          <a:solidFill>
            <a:srgbClr val="0F24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534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6534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0502EC-CE96-4550-A14E-0ECC094E63A8}"/>
              </a:ext>
            </a:extLst>
          </p:cNvPr>
          <p:cNvSpPr/>
          <p:nvPr/>
        </p:nvSpPr>
        <p:spPr>
          <a:xfrm>
            <a:off x="9385253" y="5845629"/>
            <a:ext cx="2596515" cy="10123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36C356-2601-4F22-B9D2-10326BA2032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480F138-60E9-420D-9E47-72074FF0FED5}"/>
              </a:ext>
            </a:extLst>
          </p:cNvPr>
          <p:cNvSpPr txBox="1"/>
          <p:nvPr/>
        </p:nvSpPr>
        <p:spPr>
          <a:xfrm>
            <a:off x="9249293" y="6400800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37371159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16645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, radar chart&#10;&#10;Description automatically generated">
            <a:extLst>
              <a:ext uri="{FF2B5EF4-FFF2-40B4-BE49-F238E27FC236}">
                <a16:creationId xmlns:a16="http://schemas.microsoft.com/office/drawing/2014/main" id="{C61C2129-CFAB-4C68-BA8C-922FF81FA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solidFill>
            <a:schemeClr val="bg1">
              <a:alpha val="80000"/>
            </a:schemeClr>
          </a:solidFill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solidFill>
            <a:schemeClr val="bg1">
              <a:alpha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solidFill>
            <a:schemeClr val="bg1">
              <a:alpha val="80000"/>
            </a:scheme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62B412-4DE0-48F3-BC69-99888D24ECD9}"/>
              </a:ext>
            </a:extLst>
          </p:cNvPr>
          <p:cNvSpPr/>
          <p:nvPr/>
        </p:nvSpPr>
        <p:spPr>
          <a:xfrm>
            <a:off x="9385253" y="5845629"/>
            <a:ext cx="2596515" cy="10123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0CEFF8-CD16-48AD-8486-5BF524280BD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89C433-D0CA-435C-A5E6-902010767110}"/>
              </a:ext>
            </a:extLst>
          </p:cNvPr>
          <p:cNvSpPr txBox="1"/>
          <p:nvPr/>
        </p:nvSpPr>
        <p:spPr>
          <a:xfrm>
            <a:off x="9249293" y="6400800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</a:rPr>
              <a:t>Digital Delivery</a:t>
            </a:r>
          </a:p>
        </p:txBody>
      </p:sp>
    </p:spTree>
    <p:extLst>
      <p:ext uri="{BB962C8B-B14F-4D97-AF65-F5344CB8AC3E}">
        <p14:creationId xmlns:p14="http://schemas.microsoft.com/office/powerpoint/2010/main" val="19435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385253" y="5845629"/>
            <a:ext cx="2596515" cy="10123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9" name="Picture 8"/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6974" y="5997588"/>
            <a:ext cx="1712714" cy="42960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0BD443-75AB-4FB0-AC13-4CB9923B3B21}"/>
              </a:ext>
            </a:extLst>
          </p:cNvPr>
          <p:cNvSpPr txBox="1"/>
          <p:nvPr/>
        </p:nvSpPr>
        <p:spPr>
          <a:xfrm>
            <a:off x="9249293" y="6402065"/>
            <a:ext cx="2290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</a:rPr>
              <a:t>Digital Delivery</a:t>
            </a:r>
          </a:p>
        </p:txBody>
      </p:sp>
      <p:pic>
        <p:nvPicPr>
          <p:cNvPr id="11" name="Picture 10" descr="A picture containing dome&#10;&#10;Description automatically generated">
            <a:extLst>
              <a:ext uri="{FF2B5EF4-FFF2-40B4-BE49-F238E27FC236}">
                <a16:creationId xmlns:a16="http://schemas.microsoft.com/office/drawing/2014/main" id="{C6B5CE21-96B1-476E-A6AB-B71BFA6AF116}"/>
              </a:ext>
            </a:extLst>
          </p:cNvPr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05" t="4439" r="11180" b="14046"/>
          <a:stretch/>
        </p:blipFill>
        <p:spPr>
          <a:xfrm>
            <a:off x="-1" y="1"/>
            <a:ext cx="27152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0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owadot.gov/digital-delivery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1AB6-E7DE-544D-7E9E-1EE1D3391C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Iowa DOT ADCMS</a:t>
            </a:r>
            <a:br>
              <a:rPr lang="en-US" dirty="0"/>
            </a:br>
            <a:r>
              <a:rPr lang="en-US" dirty="0"/>
              <a:t>Pilot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8F37D8-B0C0-A58E-EC80-3BDF7DE252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US 59 over Iowa 92 Bridge Replacement</a:t>
            </a:r>
          </a:p>
        </p:txBody>
      </p:sp>
    </p:spTree>
    <p:extLst>
      <p:ext uri="{BB962C8B-B14F-4D97-AF65-F5344CB8AC3E}">
        <p14:creationId xmlns:p14="http://schemas.microsoft.com/office/powerpoint/2010/main" val="3946451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AB126-09C9-2F01-722D-F1BD7E007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28600"/>
            <a:ext cx="9144000" cy="914400"/>
          </a:xfrm>
        </p:spPr>
        <p:txBody>
          <a:bodyPr/>
          <a:lstStyle/>
          <a:p>
            <a:r>
              <a:rPr lang="en-US"/>
              <a:t>Pilot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8A847-5419-AE89-5AC5-E472FF4146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u="sng"/>
              <a:t>The Bridge – US59 over IA92</a:t>
            </a:r>
          </a:p>
          <a:p>
            <a:r>
              <a:rPr lang="en-US"/>
              <a:t>199’-0” x 44’-0”</a:t>
            </a:r>
          </a:p>
          <a:p>
            <a:r>
              <a:rPr lang="en-US"/>
              <a:t>Three-Span Prestressed Beam</a:t>
            </a:r>
          </a:p>
          <a:p>
            <a:r>
              <a:rPr lang="en-US"/>
              <a:t>Multi-Column Piers</a:t>
            </a:r>
          </a:p>
          <a:p>
            <a:r>
              <a:rPr lang="en-US"/>
              <a:t>Integral Abutment</a:t>
            </a:r>
          </a:p>
          <a:p>
            <a:r>
              <a:rPr lang="en-US"/>
              <a:t>Zero Skew</a:t>
            </a:r>
          </a:p>
          <a:p>
            <a:r>
              <a:rPr lang="en-US"/>
              <a:t>No Aesthetics</a:t>
            </a:r>
          </a:p>
          <a:p>
            <a:r>
              <a:rPr lang="en-US"/>
              <a:t>No Staging</a:t>
            </a:r>
          </a:p>
        </p:txBody>
      </p:sp>
      <p:pic>
        <p:nvPicPr>
          <p:cNvPr id="6" name="Screen Recording 7">
            <a:hlinkClick r:id="" action="ppaction://media"/>
            <a:extLst>
              <a:ext uri="{FF2B5EF4-FFF2-40B4-BE49-F238E27FC236}">
                <a16:creationId xmlns:a16="http://schemas.microsoft.com/office/drawing/2014/main" id="{E46011CD-E438-9396-EFF6-99C6B0F15C7B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18238" y="2322513"/>
            <a:ext cx="4937125" cy="306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F0E5D-9133-F67B-D4C6-81F275F62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2A0E6-4573-80FF-8379-341D4D06C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174D8-48CF-06F4-9E2A-412EED284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This project had two major objectives:</a:t>
            </a:r>
          </a:p>
          <a:p>
            <a:pPr marL="342900" lvl="1" indent="0">
              <a:buNone/>
            </a:pPr>
            <a:endParaRPr lang="en-US"/>
          </a:p>
          <a:p>
            <a:pPr marL="857250" lvl="1" indent="-514350">
              <a:buFont typeface="+mj-lt"/>
              <a:buAutoNum type="arabicPeriod"/>
            </a:pPr>
            <a:r>
              <a:rPr lang="en-US" b="1">
                <a:solidFill>
                  <a:schemeClr val="accent3"/>
                </a:solidFill>
              </a:rPr>
              <a:t>Delivering a 3D BIM model using the IFC</a:t>
            </a:r>
          </a:p>
          <a:p>
            <a:pPr marL="1314450" lvl="2" indent="-514350"/>
            <a:r>
              <a:rPr lang="en-US"/>
              <a:t>Allows us to access BIM models over the life of the asset (75+ years)</a:t>
            </a:r>
          </a:p>
          <a:p>
            <a:pPr marL="1314450" lvl="2" indent="-514350"/>
            <a:r>
              <a:rPr lang="en-US"/>
              <a:t>Creates consistency in file type and data format</a:t>
            </a:r>
          </a:p>
          <a:p>
            <a:pPr marL="857250" lvl="1" indent="-514350">
              <a:buFont typeface="+mj-lt"/>
              <a:buAutoNum type="arabicPeriod"/>
            </a:pPr>
            <a:endParaRPr lang="en-US"/>
          </a:p>
          <a:p>
            <a:pPr marL="857250" lvl="1" indent="-514350">
              <a:buFont typeface="+mj-lt"/>
              <a:buAutoNum type="arabicPeriod"/>
            </a:pPr>
            <a:r>
              <a:rPr lang="en-US" b="1">
                <a:solidFill>
                  <a:schemeClr val="accent3"/>
                </a:solidFill>
              </a:rPr>
              <a:t>Enhancing the experience with BIM in construction</a:t>
            </a:r>
          </a:p>
          <a:p>
            <a:pPr marL="1314450" lvl="2" indent="-514350"/>
            <a:r>
              <a:rPr lang="en-US"/>
              <a:t>IFC offers solutions to past challenges</a:t>
            </a:r>
          </a:p>
          <a:p>
            <a:pPr marL="1314450" lvl="2" indent="-514350"/>
            <a:r>
              <a:rPr lang="en-US"/>
              <a:t>Enhanced collaboration through construction</a:t>
            </a:r>
          </a:p>
        </p:txBody>
      </p:sp>
    </p:spTree>
    <p:extLst>
      <p:ext uri="{BB962C8B-B14F-4D97-AF65-F5344CB8AC3E}">
        <p14:creationId xmlns:p14="http://schemas.microsoft.com/office/powerpoint/2010/main" val="10525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5EFE-A21A-278C-BB5D-3DCB88A6A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8A7BA8-65D4-871D-237A-5E2283EE6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714" y="1091832"/>
            <a:ext cx="6690302" cy="48593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47A558-AECB-745D-0EDF-DC98AE959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Enhancing BIM in Construction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FF41A2D-6E65-1137-FE91-53FCBB3ED3A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1470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>
                <a:solidFill>
                  <a:schemeClr val="accent3"/>
                </a:solidFill>
              </a:rPr>
              <a:t>How do we go from this…</a:t>
            </a:r>
          </a:p>
        </p:txBody>
      </p:sp>
    </p:spTree>
    <p:extLst>
      <p:ext uri="{BB962C8B-B14F-4D97-AF65-F5344CB8AC3E}">
        <p14:creationId xmlns:p14="http://schemas.microsoft.com/office/powerpoint/2010/main" val="8124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4B71-2029-AB47-78DA-F1C3EB9A1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93A7CCC3-BFF0-8C6B-4600-8E84259508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973"/>
          <a:stretch>
            <a:fillRect/>
          </a:stretch>
        </p:blipFill>
        <p:spPr>
          <a:xfrm>
            <a:off x="2540319" y="1366021"/>
            <a:ext cx="6887145" cy="44524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416DD2-BD3B-EE4C-5711-20CE426C9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Enhancing BIM in Construction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FAD4646-C316-0E15-EEED-72B6653FB4CC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1470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>
                <a:solidFill>
                  <a:schemeClr val="accent3"/>
                </a:solidFill>
              </a:rPr>
              <a:t>To this…</a:t>
            </a:r>
          </a:p>
        </p:txBody>
      </p:sp>
    </p:spTree>
    <p:extLst>
      <p:ext uri="{BB962C8B-B14F-4D97-AF65-F5344CB8AC3E}">
        <p14:creationId xmlns:p14="http://schemas.microsoft.com/office/powerpoint/2010/main" val="421345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9583C-8083-C015-ECD9-D2678E153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28600"/>
            <a:ext cx="9144000" cy="914400"/>
          </a:xfrm>
        </p:spPr>
        <p:txBody>
          <a:bodyPr/>
          <a:lstStyle/>
          <a:p>
            <a:r>
              <a:rPr lang="en-US" dirty="0" err="1"/>
              <a:t>openBIM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25CCC-363D-4AEC-15ED-EAFF1EEA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Open data standard for project delivery, IFC</a:t>
            </a:r>
          </a:p>
          <a:p>
            <a:r>
              <a:rPr lang="en-US"/>
              <a:t>Left software choice open until contract awarding.</a:t>
            </a:r>
          </a:p>
          <a:p>
            <a:r>
              <a:rPr lang="en-US"/>
              <a:t>Contractor had voice in decision on field software to be used.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CFEBAE-2E77-CA96-6904-C0F5BD496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841" y="4000296"/>
            <a:ext cx="3006852" cy="18041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28C210-63B6-7D13-4132-CBB4496B2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262" y="3864125"/>
            <a:ext cx="1858423" cy="2076450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1AB4D27B-AF28-DBCB-1EDD-E33F47D44496}"/>
              </a:ext>
            </a:extLst>
          </p:cNvPr>
          <p:cNvSpPr/>
          <p:nvPr/>
        </p:nvSpPr>
        <p:spPr>
          <a:xfrm>
            <a:off x="4854511" y="4383238"/>
            <a:ext cx="2219325" cy="10382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19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25491-9912-E971-B21E-8217BF214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3490" y="262586"/>
            <a:ext cx="5995359" cy="29568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D182B4-687E-F358-D057-51A365496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67" y="269305"/>
            <a:ext cx="5757334" cy="29521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D73DA8-3508-939C-B8E8-D79EEC47A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66" y="3424264"/>
            <a:ext cx="5757333" cy="3234501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BBF1623-7A6A-9554-6810-36F6584969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001455" y="3424264"/>
            <a:ext cx="6067394" cy="323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77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1612A-2D02-7F8C-56FF-38E584135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7650"/>
            <a:ext cx="9144000" cy="13052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Model Use in Construction</a:t>
            </a:r>
            <a:endParaRPr lang="en-US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B27B8B4-93D6-AD08-AD15-34A857476E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3"/>
          <a:stretch>
            <a:fillRect/>
          </a:stretch>
        </p:blipFill>
        <p:spPr>
          <a:xfrm>
            <a:off x="5691086" y="1652666"/>
            <a:ext cx="5993842" cy="4220126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E7C7A4-C2D8-E28D-35F2-0E943A5E2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506532" cy="4351338"/>
          </a:xfrm>
        </p:spPr>
        <p:txBody>
          <a:bodyPr/>
          <a:lstStyle/>
          <a:p>
            <a:r>
              <a:rPr lang="en-US"/>
              <a:t>Pre-bid meeting</a:t>
            </a:r>
          </a:p>
          <a:p>
            <a:r>
              <a:rPr lang="en-US"/>
              <a:t>Model Review Sessions</a:t>
            </a:r>
          </a:p>
          <a:p>
            <a:r>
              <a:rPr lang="en-US"/>
              <a:t>Weekly Construction Meetings</a:t>
            </a:r>
          </a:p>
          <a:p>
            <a:r>
              <a:rPr lang="en-US"/>
              <a:t>On-site software vendor support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6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&#10;&#10;AI-generated content may be incorrect.">
            <a:extLst>
              <a:ext uri="{FF2B5EF4-FFF2-40B4-BE49-F238E27FC236}">
                <a16:creationId xmlns:a16="http://schemas.microsoft.com/office/drawing/2014/main" id="{F7EB1E8E-AD77-B6AD-2462-60D1A7193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1549" y="1877158"/>
            <a:ext cx="5692391" cy="4269293"/>
          </a:xfrm>
          <a:prstGeom prst="rect">
            <a:avLst/>
          </a:prstGeom>
        </p:spPr>
      </p:pic>
      <p:pic>
        <p:nvPicPr>
          <p:cNvPr id="5" name="Picture 4" descr="A picture containing person, outdoor, wooden, hand&#10;&#10;AI-generated content may be incorrect.">
            <a:extLst>
              <a:ext uri="{FF2B5EF4-FFF2-40B4-BE49-F238E27FC236}">
                <a16:creationId xmlns:a16="http://schemas.microsoft.com/office/drawing/2014/main" id="{9027350E-CD62-567A-EB80-498837898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298" y="0"/>
            <a:ext cx="7765701" cy="582427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3735D0AA-F1D1-EF6A-DAB4-4008C96A1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426298" cy="1105319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OpenBIM</a:t>
            </a:r>
            <a:r>
              <a:rPr lang="en-US" dirty="0"/>
              <a:t> in Action</a:t>
            </a:r>
          </a:p>
        </p:txBody>
      </p:sp>
    </p:spTree>
    <p:extLst>
      <p:ext uri="{BB962C8B-B14F-4D97-AF65-F5344CB8AC3E}">
        <p14:creationId xmlns:p14="http://schemas.microsoft.com/office/powerpoint/2010/main" val="1230001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46832-5EBE-D5C5-E358-C136BC437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yet to complete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9BA95-4DF2-4B9C-63D9-CD98DE9A7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Further integrating model with data fields to capture asset data.</a:t>
            </a:r>
          </a:p>
          <a:p>
            <a:pPr lvl="1"/>
            <a:r>
              <a:rPr lang="en-US" dirty="0"/>
              <a:t>Automatic extraction of SNBI data from bridge model.</a:t>
            </a:r>
          </a:p>
          <a:p>
            <a:pPr lvl="1"/>
            <a:r>
              <a:rPr lang="en-US" dirty="0"/>
              <a:t>Construction &amp; Materials data into model to create digital as-built.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255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D89F9-5B80-A5F3-0FE2-7F29142DE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Contractor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D6F66-CBAF-9B3F-3723-F0868279A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 positive.  Field tools need work but office environment with mouse and keyboard very good.</a:t>
            </a:r>
          </a:p>
          <a:p>
            <a:r>
              <a:rPr lang="en-US" dirty="0"/>
              <a:t>Cannot be given model without standard views from Owner.  Will take time to adjust to 3D model usage.</a:t>
            </a:r>
          </a:p>
          <a:p>
            <a:r>
              <a:rPr lang="en-US" dirty="0"/>
              <a:t>Hybrid approach helped them ease into the technology.</a:t>
            </a:r>
          </a:p>
        </p:txBody>
      </p:sp>
    </p:spTree>
    <p:extLst>
      <p:ext uri="{BB962C8B-B14F-4D97-AF65-F5344CB8AC3E}">
        <p14:creationId xmlns:p14="http://schemas.microsoft.com/office/powerpoint/2010/main" val="2442645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32060-EF32-FCD7-4A0B-DF9692B2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39EDD-B63B-8B33-BA1E-96CE8BE9C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Authoring software makes good models, post processing still needed for structured data.</a:t>
            </a:r>
          </a:p>
          <a:p>
            <a:r>
              <a:rPr lang="en-US" dirty="0"/>
              <a:t>Augmented reality has a purpose, but maybe only on very complex projects/designs.</a:t>
            </a:r>
          </a:p>
          <a:p>
            <a:r>
              <a:rPr lang="en-US" dirty="0"/>
              <a:t>3D models aid contractors and inexperienced staff with a complete vision.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610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1F559-8BFE-B463-B90C-B3AE561FD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F5473-55DA-038D-726C-F66955B1C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72050" cy="4351338"/>
          </a:xfrm>
        </p:spPr>
        <p:txBody>
          <a:bodyPr/>
          <a:lstStyle/>
          <a:p>
            <a:r>
              <a:rPr lang="en-US" dirty="0"/>
              <a:t>Construction Complete and roadway open on time.</a:t>
            </a:r>
          </a:p>
          <a:p>
            <a:r>
              <a:rPr lang="en-US" dirty="0"/>
              <a:t>BIM model proved beneficial to construction and inspection.</a:t>
            </a:r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FE934D36-FE2C-FBCF-41D8-2DBCD4806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0" y="1027906"/>
            <a:ext cx="61021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386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5C82CC7D-8FAB-3417-9D06-3DE18DC09A21}"/>
              </a:ext>
            </a:extLst>
          </p:cNvPr>
          <p:cNvSpPr txBox="1">
            <a:spLocks/>
          </p:cNvSpPr>
          <p:nvPr/>
        </p:nvSpPr>
        <p:spPr>
          <a:xfrm>
            <a:off x="485365" y="2569018"/>
            <a:ext cx="5486400" cy="2349655"/>
          </a:xfrm>
          <a:prstGeom prst="rect">
            <a:avLst/>
          </a:prstGeom>
        </p:spPr>
        <p:txBody>
          <a:bodyPr/>
          <a:lstStyle>
            <a:lvl1pPr marL="455613" indent="-455613" algn="l" defTabSz="1827213" rtl="0" eaLnBrk="0" fontAlgn="base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5500" kern="1200">
                <a:solidFill>
                  <a:schemeClr val="bg1"/>
                </a:solidFill>
                <a:latin typeface="PT Sans" panose="020B0503020203020204" pitchFamily="34" charset="0"/>
                <a:ea typeface="PT Sans" panose="020B0503020203020204" pitchFamily="34" charset="0"/>
                <a:cs typeface="PT Sans" panose="020B0503020203020204" pitchFamily="34" charset="0"/>
              </a:defRPr>
            </a:lvl1pPr>
            <a:lvl2pPr marL="1370013" indent="-455613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700" kern="1200">
                <a:solidFill>
                  <a:schemeClr val="bg1"/>
                </a:solidFill>
                <a:latin typeface="PT Sans" panose="020B0503020203020204" pitchFamily="34" charset="0"/>
                <a:ea typeface="PT Sans" panose="020B0503020203020204" pitchFamily="34" charset="0"/>
                <a:cs typeface="PT Sans" panose="020B0503020203020204" pitchFamily="34" charset="0"/>
              </a:defRPr>
            </a:lvl2pPr>
            <a:lvl3pPr marL="2284413" indent="-455613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900" kern="1200">
                <a:solidFill>
                  <a:schemeClr val="bg1"/>
                </a:solidFill>
                <a:latin typeface="PT Sans" panose="020B0503020203020204" pitchFamily="34" charset="0"/>
                <a:ea typeface="PT Sans" panose="020B0503020203020204" pitchFamily="34" charset="0"/>
                <a:cs typeface="PT Sans" panose="020B0503020203020204" pitchFamily="34" charset="0"/>
              </a:defRPr>
            </a:lvl3pPr>
            <a:lvl4pPr marL="3198813" indent="-455613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500" kern="1200">
                <a:solidFill>
                  <a:schemeClr val="bg1"/>
                </a:solidFill>
                <a:latin typeface="PT Sans" panose="020B0503020203020204" pitchFamily="34" charset="0"/>
                <a:ea typeface="PT Sans" panose="020B0503020203020204" pitchFamily="34" charset="0"/>
                <a:cs typeface="PT Sans" panose="020B0503020203020204" pitchFamily="34" charset="0"/>
              </a:defRPr>
            </a:lvl4pPr>
            <a:lvl5pPr marL="4113213" indent="-455613" algn="l" defTabSz="1827213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500" kern="1200">
                <a:solidFill>
                  <a:schemeClr val="bg1"/>
                </a:solidFill>
                <a:latin typeface="PT Sans" panose="020B0503020203020204" pitchFamily="34" charset="0"/>
                <a:ea typeface="PT Sans" panose="020B0503020203020204" pitchFamily="34" charset="0"/>
                <a:cs typeface="PT Sans" panose="020B0503020203020204" pitchFamily="34" charset="0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3607">
              <a:spcBef>
                <a:spcPts val="1000"/>
              </a:spcBef>
              <a:buNone/>
            </a:pPr>
            <a:r>
              <a:rPr lang="en-US" sz="2800" b="1" spc="1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THOMAS HAMSKI</a:t>
            </a:r>
          </a:p>
          <a:p>
            <a:pPr marL="0" indent="0" defTabSz="913607">
              <a:spcBef>
                <a:spcPts val="1000"/>
              </a:spcBef>
              <a:buNone/>
            </a:pPr>
            <a:r>
              <a:rPr lang="en-US" sz="28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Bridge BIM Engineer/Digital Delivery Co-lead</a:t>
            </a:r>
          </a:p>
          <a:p>
            <a:pPr marL="0" indent="0" defTabSz="913607">
              <a:spcBef>
                <a:spcPts val="1000"/>
              </a:spcBef>
              <a:buNone/>
            </a:pPr>
            <a:r>
              <a:rPr lang="en-US" sz="28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515-239-1918</a:t>
            </a:r>
          </a:p>
          <a:p>
            <a:pPr marL="0" indent="0" defTabSz="913607">
              <a:spcBef>
                <a:spcPts val="1000"/>
              </a:spcBef>
              <a:buNone/>
            </a:pPr>
            <a:r>
              <a:rPr lang="en-US" sz="28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Thomas.hamski@iowadot.us​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C284AD-A0BE-2A24-8EF4-5F535B966047}"/>
              </a:ext>
            </a:extLst>
          </p:cNvPr>
          <p:cNvSpPr txBox="1"/>
          <p:nvPr/>
        </p:nvSpPr>
        <p:spPr>
          <a:xfrm>
            <a:off x="485365" y="6128657"/>
            <a:ext cx="570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https://iowadot.gov/digital-delivery</a:t>
            </a:r>
            <a:endParaRPr 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9470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owaDOT_2021-11">
      <a:dk1>
        <a:srgbClr val="000000"/>
      </a:dk1>
      <a:lt1>
        <a:srgbClr val="FFFFFF"/>
      </a:lt1>
      <a:dk2>
        <a:srgbClr val="53565A"/>
      </a:dk2>
      <a:lt2>
        <a:srgbClr val="B1B3B3"/>
      </a:lt2>
      <a:accent1>
        <a:srgbClr val="7C2529"/>
      </a:accent1>
      <a:accent2>
        <a:srgbClr val="B86125"/>
      </a:accent2>
      <a:accent3>
        <a:srgbClr val="007681"/>
      </a:accent3>
      <a:accent4>
        <a:srgbClr val="244C5A"/>
      </a:accent4>
      <a:accent5>
        <a:srgbClr val="275D38"/>
      </a:accent5>
      <a:accent6>
        <a:srgbClr val="F0B323"/>
      </a:accent6>
      <a:hlink>
        <a:srgbClr val="5AA3BD"/>
      </a:hlink>
      <a:folHlink>
        <a:srgbClr val="00768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7150">
          <a:headEnd type="oval" w="med" len="med"/>
          <a:tailEnd type="oval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ADOT_[project]_Standard_TEMPLATE.pptx" id="{266A75E7-8D7B-4780-9D4C-0E0F09CB4CF9}" vid="{C5738FCB-CE19-4955-8CA5-A33DD13EEC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b25fd4-f1f2-4edc-b0ea-a039ba156aa0" xsi:nil="true"/>
    <lcf76f155ced4ddcb4097134ff3c332f xmlns="9d1843ec-21c2-4053-bfd6-2ffc65950e7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2B6DF0B87E164EA5A66726E8822305" ma:contentTypeVersion="16" ma:contentTypeDescription="Create a new document." ma:contentTypeScope="" ma:versionID="813b713305141a48d83b2c848fba361b">
  <xsd:schema xmlns:xsd="http://www.w3.org/2001/XMLSchema" xmlns:xs="http://www.w3.org/2001/XMLSchema" xmlns:p="http://schemas.microsoft.com/office/2006/metadata/properties" xmlns:ns2="9d1843ec-21c2-4053-bfd6-2ffc65950e7c" xmlns:ns3="3fb25fd4-f1f2-4edc-b0ea-a039ba156aa0" targetNamespace="http://schemas.microsoft.com/office/2006/metadata/properties" ma:root="true" ma:fieldsID="2afaae2ae20d56081d8544a8bb7273b4" ns2:_="" ns3:_="">
    <xsd:import namespace="9d1843ec-21c2-4053-bfd6-2ffc65950e7c"/>
    <xsd:import namespace="3fb25fd4-f1f2-4edc-b0ea-a039ba156a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843ec-21c2-4053-bfd6-2ffc65950e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0966e5e-a0ab-4f14-8017-b92470a0a7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25fd4-f1f2-4edc-b0ea-a039ba156aa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beca5e7-bc1d-41ef-be35-da38550ebc29}" ma:internalName="TaxCatchAll" ma:showField="CatchAllData" ma:web="3fb25fd4-f1f2-4edc-b0ea-a039ba156a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2EB613-EFC8-43E0-9A17-39A058C91E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5CEE3C-8319-499C-9BE9-0F39C54E7266}">
  <ds:schemaRefs>
    <ds:schemaRef ds:uri="http://schemas.microsoft.com/office/2006/metadata/properties"/>
    <ds:schemaRef ds:uri="http://schemas.microsoft.com/office/infopath/2007/PartnerControls"/>
    <ds:schemaRef ds:uri="51eeeafb-d88f-4d7f-b8ef-e4e516cca911"/>
    <ds:schemaRef ds:uri="5103b0e7-f0c1-43b5-b715-c78419a20e00"/>
  </ds:schemaRefs>
</ds:datastoreItem>
</file>

<file path=customXml/itemProps3.xml><?xml version="1.0" encoding="utf-8"?>
<ds:datastoreItem xmlns:ds="http://schemas.openxmlformats.org/officeDocument/2006/customXml" ds:itemID="{35DD4605-9A30-421D-AD8E-B7F1807AB9A9}"/>
</file>

<file path=docProps/app.xml><?xml version="1.0" encoding="utf-8"?>
<Properties xmlns="http://schemas.openxmlformats.org/officeDocument/2006/extended-properties" xmlns:vt="http://schemas.openxmlformats.org/officeDocument/2006/docPropsVTypes">
  <TotalTime>5674</TotalTime>
  <Words>370</Words>
  <Application>Microsoft Office PowerPoint</Application>
  <PresentationFormat>Widescreen</PresentationFormat>
  <Paragraphs>61</Paragraphs>
  <Slides>14</Slides>
  <Notes>4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1_Office Theme</vt:lpstr>
      <vt:lpstr>Iowa DOT ADCMS Pilot Update</vt:lpstr>
      <vt:lpstr>Pilot Project</vt:lpstr>
      <vt:lpstr>Project Overview</vt:lpstr>
      <vt:lpstr>Enhancing BIM in Construction</vt:lpstr>
      <vt:lpstr>Enhancing BIM in Construction</vt:lpstr>
      <vt:lpstr>openBIM</vt:lpstr>
      <vt:lpstr>PowerPoint Presentation</vt:lpstr>
      <vt:lpstr>Model Use in Construction</vt:lpstr>
      <vt:lpstr>OpenBIM in Action</vt:lpstr>
      <vt:lpstr>Work yet to complete</vt:lpstr>
      <vt:lpstr>Contractor feedback</vt:lpstr>
      <vt:lpstr>Lessons learned</vt:lpstr>
      <vt:lpstr>Status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Hamski, Thomas</dc:creator>
  <cp:lastModifiedBy>Hamski, Thomas</cp:lastModifiedBy>
  <cp:revision>3</cp:revision>
  <dcterms:created xsi:type="dcterms:W3CDTF">2026-04-09T13:34:09Z</dcterms:created>
  <dcterms:modified xsi:type="dcterms:W3CDTF">2026-09-28T18:29:30Z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aac733-ded1-41e0-8ea6-961193f81247_Enabled">
    <vt:lpwstr>true</vt:lpwstr>
  </property>
  <property fmtid="{D5CDD505-2E9C-101B-9397-08002B2CF9AE}" pid="3" name="MSIP_Label_0faac733-ded1-41e0-8ea6-961193f81247_SetDate">
    <vt:lpwstr>2026-04-09T13:35:41Z</vt:lpwstr>
  </property>
  <property fmtid="{D5CDD505-2E9C-101B-9397-08002B2CF9AE}" pid="4" name="MSIP_Label_0faac733-ded1-41e0-8ea6-961193f81247_Method">
    <vt:lpwstr>Standard</vt:lpwstr>
  </property>
  <property fmtid="{D5CDD505-2E9C-101B-9397-08002B2CF9AE}" pid="5" name="MSIP_Label_0faac733-ded1-41e0-8ea6-961193f81247_Name">
    <vt:lpwstr>defa4170-0d19-0005-0004-bc88714345d2</vt:lpwstr>
  </property>
  <property fmtid="{D5CDD505-2E9C-101B-9397-08002B2CF9AE}" pid="6" name="MSIP_Label_0faac733-ded1-41e0-8ea6-961193f81247_SiteId">
    <vt:lpwstr>a1e65fcc-32fa-4fdd-8692-0cc2eb06676e</vt:lpwstr>
  </property>
  <property fmtid="{D5CDD505-2E9C-101B-9397-08002B2CF9AE}" pid="7" name="MSIP_Label_0faac733-ded1-41e0-8ea6-961193f81247_ActionId">
    <vt:lpwstr>502fa555-e9ff-4bc6-8316-ab440cfb5f2e</vt:lpwstr>
  </property>
  <property fmtid="{D5CDD505-2E9C-101B-9397-08002B2CF9AE}" pid="8" name="MSIP_Label_0faac733-ded1-41e0-8ea6-961193f81247_ContentBits">
    <vt:lpwstr>0</vt:lpwstr>
  </property>
  <property fmtid="{D5CDD505-2E9C-101B-9397-08002B2CF9AE}" pid="9" name="MSIP_Label_0faac733-ded1-41e0-8ea6-961193f81247_Tag">
    <vt:lpwstr>10, 3, 0, 1</vt:lpwstr>
  </property>
  <property fmtid="{D5CDD505-2E9C-101B-9397-08002B2CF9AE}" pid="10" name="ContentTypeId">
    <vt:lpwstr>0x0101001D2B6DF0B87E164EA5A66726E8822305</vt:lpwstr>
  </property>
  <property fmtid="{D5CDD505-2E9C-101B-9397-08002B2CF9AE}" pid="11" name="MediaServiceImageTags">
    <vt:lpwstr/>
  </property>
</Properties>
</file>